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1"/>
    <p:sldMasterId id="2147483660" r:id="rId2"/>
  </p:sldMasterIdLst>
  <p:notesMasterIdLst>
    <p:notesMasterId r:id="rId16"/>
  </p:notesMasterIdLst>
  <p:handoutMasterIdLst>
    <p:handoutMasterId r:id="rId17"/>
  </p:handoutMasterIdLst>
  <p:sldIdLst>
    <p:sldId id="263" r:id="rId3"/>
    <p:sldId id="310" r:id="rId4"/>
    <p:sldId id="264" r:id="rId5"/>
    <p:sldId id="296" r:id="rId6"/>
    <p:sldId id="298" r:id="rId7"/>
    <p:sldId id="289" r:id="rId8"/>
    <p:sldId id="309" r:id="rId9"/>
    <p:sldId id="307" r:id="rId10"/>
    <p:sldId id="308" r:id="rId11"/>
    <p:sldId id="273" r:id="rId12"/>
    <p:sldId id="274" r:id="rId13"/>
    <p:sldId id="275" r:id="rId14"/>
    <p:sldId id="261" r:id="rId15"/>
  </p:sldIdLst>
  <p:sldSz cx="9144000" cy="6858000" type="screen4x3"/>
  <p:notesSz cx="6797675" cy="9856788"/>
  <p:defaultTextStyle>
    <a:defPPr>
      <a:defRPr lang="en-GB"/>
    </a:defPPr>
    <a:lvl1pPr algn="l" rtl="0" fontAlgn="base">
      <a:spcBef>
        <a:spcPct val="0"/>
      </a:spcBef>
      <a:spcAft>
        <a:spcPct val="0"/>
      </a:spcAft>
      <a:defRPr kern="1200">
        <a:solidFill>
          <a:schemeClr val="tx1"/>
        </a:solidFill>
        <a:latin typeface="Arial" pitchFamily="4" charset="0"/>
        <a:ea typeface="+mn-ea"/>
        <a:cs typeface="+mn-cs"/>
      </a:defRPr>
    </a:lvl1pPr>
    <a:lvl2pPr marL="457200" algn="l" rtl="0" fontAlgn="base">
      <a:spcBef>
        <a:spcPct val="0"/>
      </a:spcBef>
      <a:spcAft>
        <a:spcPct val="0"/>
      </a:spcAft>
      <a:defRPr kern="1200">
        <a:solidFill>
          <a:schemeClr val="tx1"/>
        </a:solidFill>
        <a:latin typeface="Arial" pitchFamily="4" charset="0"/>
        <a:ea typeface="+mn-ea"/>
        <a:cs typeface="+mn-cs"/>
      </a:defRPr>
    </a:lvl2pPr>
    <a:lvl3pPr marL="914400" algn="l" rtl="0" fontAlgn="base">
      <a:spcBef>
        <a:spcPct val="0"/>
      </a:spcBef>
      <a:spcAft>
        <a:spcPct val="0"/>
      </a:spcAft>
      <a:defRPr kern="1200">
        <a:solidFill>
          <a:schemeClr val="tx1"/>
        </a:solidFill>
        <a:latin typeface="Arial" pitchFamily="4" charset="0"/>
        <a:ea typeface="+mn-ea"/>
        <a:cs typeface="+mn-cs"/>
      </a:defRPr>
    </a:lvl3pPr>
    <a:lvl4pPr marL="1371600" algn="l" rtl="0" fontAlgn="base">
      <a:spcBef>
        <a:spcPct val="0"/>
      </a:spcBef>
      <a:spcAft>
        <a:spcPct val="0"/>
      </a:spcAft>
      <a:defRPr kern="1200">
        <a:solidFill>
          <a:schemeClr val="tx1"/>
        </a:solidFill>
        <a:latin typeface="Arial" pitchFamily="4" charset="0"/>
        <a:ea typeface="+mn-ea"/>
        <a:cs typeface="+mn-cs"/>
      </a:defRPr>
    </a:lvl4pPr>
    <a:lvl5pPr marL="1828800" algn="l" rtl="0" fontAlgn="base">
      <a:spcBef>
        <a:spcPct val="0"/>
      </a:spcBef>
      <a:spcAft>
        <a:spcPct val="0"/>
      </a:spcAft>
      <a:defRPr kern="1200">
        <a:solidFill>
          <a:schemeClr val="tx1"/>
        </a:solidFill>
        <a:latin typeface="Arial" pitchFamily="4" charset="0"/>
        <a:ea typeface="+mn-ea"/>
        <a:cs typeface="+mn-cs"/>
      </a:defRPr>
    </a:lvl5pPr>
    <a:lvl6pPr marL="2286000" algn="l" defTabSz="457200" rtl="0" eaLnBrk="1" latinLnBrk="0" hangingPunct="1">
      <a:defRPr kern="1200">
        <a:solidFill>
          <a:schemeClr val="tx1"/>
        </a:solidFill>
        <a:latin typeface="Arial" pitchFamily="4" charset="0"/>
        <a:ea typeface="+mn-ea"/>
        <a:cs typeface="+mn-cs"/>
      </a:defRPr>
    </a:lvl6pPr>
    <a:lvl7pPr marL="2743200" algn="l" defTabSz="457200" rtl="0" eaLnBrk="1" latinLnBrk="0" hangingPunct="1">
      <a:defRPr kern="1200">
        <a:solidFill>
          <a:schemeClr val="tx1"/>
        </a:solidFill>
        <a:latin typeface="Arial" pitchFamily="4" charset="0"/>
        <a:ea typeface="+mn-ea"/>
        <a:cs typeface="+mn-cs"/>
      </a:defRPr>
    </a:lvl7pPr>
    <a:lvl8pPr marL="3200400" algn="l" defTabSz="457200" rtl="0" eaLnBrk="1" latinLnBrk="0" hangingPunct="1">
      <a:defRPr kern="1200">
        <a:solidFill>
          <a:schemeClr val="tx1"/>
        </a:solidFill>
        <a:latin typeface="Arial" pitchFamily="4" charset="0"/>
        <a:ea typeface="+mn-ea"/>
        <a:cs typeface="+mn-cs"/>
      </a:defRPr>
    </a:lvl8pPr>
    <a:lvl9pPr marL="3657600" algn="l" defTabSz="457200" rtl="0" eaLnBrk="1" latinLnBrk="0" hangingPunct="1">
      <a:defRPr kern="1200">
        <a:solidFill>
          <a:schemeClr val="tx1"/>
        </a:solidFill>
        <a:latin typeface="Arial" pitchFamily="4" charset="0"/>
        <a:ea typeface="+mn-ea"/>
        <a:cs typeface="+mn-cs"/>
      </a:defRPr>
    </a:lvl9pPr>
  </p:defaultTextStyle>
  <p:extLst>
    <p:ext uri="{EFAFB233-063F-42B5-8137-9DF3F51BA10A}">
      <p15:sldGuideLst xmlns:p15="http://schemas.microsoft.com/office/powerpoint/2012/main">
        <p15:guide id="1" orient="horz" pos="270" userDrawn="1">
          <p15:clr>
            <a:srgbClr val="A4A3A4"/>
          </p15:clr>
        </p15:guide>
        <p15:guide id="2" pos="60">
          <p15:clr>
            <a:srgbClr val="A4A3A4"/>
          </p15:clr>
        </p15:guide>
        <p15:guide id="3" pos="5568">
          <p15:clr>
            <a:srgbClr val="A4A3A4"/>
          </p15:clr>
        </p15:guide>
        <p15:guide id="4" pos="369">
          <p15:clr>
            <a:srgbClr val="A4A3A4"/>
          </p15:clr>
        </p15:guide>
        <p15:guide id="5" orient="horz" pos="546" userDrawn="1">
          <p15:clr>
            <a:srgbClr val="A4A3A4"/>
          </p15:clr>
        </p15:guide>
        <p15:guide id="6" pos="5420" userDrawn="1">
          <p15:clr>
            <a:srgbClr val="A4A3A4"/>
          </p15:clr>
        </p15:guide>
        <p15:guide id="7" orient="horz" pos="186" userDrawn="1">
          <p15:clr>
            <a:srgbClr val="A4A3A4"/>
          </p15:clr>
        </p15:guide>
        <p15:guide id="8" orient="horz" pos="346" userDrawn="1">
          <p15:clr>
            <a:srgbClr val="A4A3A4"/>
          </p15:clr>
        </p15:guide>
        <p15:guide id="9" orient="horz" pos="754" userDrawn="1">
          <p15:clr>
            <a:srgbClr val="A4A3A4"/>
          </p15:clr>
        </p15:guide>
        <p15:guide id="10" orient="horz" pos="935" userDrawn="1">
          <p15:clr>
            <a:srgbClr val="A4A3A4"/>
          </p15:clr>
        </p15:guide>
      </p15:sldGuideLst>
    </p:ext>
    <p:ext uri="{2D200454-40CA-4A62-9FC3-DE9A4176ACB9}">
      <p15:notesGuideLst xmlns:p15="http://schemas.microsoft.com/office/powerpoint/2012/main">
        <p15:guide id="1" orient="horz" pos="6048" userDrawn="1">
          <p15:clr>
            <a:srgbClr val="A4A3A4"/>
          </p15:clr>
        </p15:guide>
        <p15:guide id="2" pos="3711"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R" initials="MR" lastIdx="2" clrIdx="0"/>
  <p:cmAuthor id="2" name="Bill" initials="W R" lastIdx="2"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9D9D9"/>
    <a:srgbClr val="262626"/>
    <a:srgbClr val="333333"/>
    <a:srgbClr val="404040"/>
    <a:srgbClr val="4C4C4C"/>
    <a:srgbClr val="0B9EFF"/>
    <a:srgbClr val="C70000"/>
    <a:srgbClr val="042444"/>
    <a:srgbClr val="458D04"/>
    <a:srgbClr val="0048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026" autoAdjust="0"/>
    <p:restoredTop sz="98841" autoAdjust="0"/>
  </p:normalViewPr>
  <p:slideViewPr>
    <p:cSldViewPr snapToObjects="1">
      <p:cViewPr varScale="1">
        <p:scale>
          <a:sx n="67" d="100"/>
          <a:sy n="67" d="100"/>
        </p:scale>
        <p:origin x="1280" y="60"/>
      </p:cViewPr>
      <p:guideLst>
        <p:guide orient="horz" pos="270"/>
        <p:guide pos="60"/>
        <p:guide pos="5568"/>
        <p:guide pos="369"/>
        <p:guide orient="horz" pos="546"/>
        <p:guide pos="5420"/>
        <p:guide orient="horz" pos="186"/>
        <p:guide orient="horz" pos="346"/>
        <p:guide orient="horz" pos="754"/>
        <p:guide orient="horz" pos="935"/>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66" d="100"/>
        <a:sy n="66" d="100"/>
      </p:scale>
      <p:origin x="0" y="0"/>
    </p:cViewPr>
  </p:sorterViewPr>
  <p:notesViewPr>
    <p:cSldViewPr>
      <p:cViewPr varScale="1">
        <p:scale>
          <a:sx n="105" d="100"/>
          <a:sy n="105" d="100"/>
        </p:scale>
        <p:origin x="-4312" y="-104"/>
      </p:cViewPr>
      <p:guideLst>
        <p:guide orient="horz" pos="6048"/>
        <p:guide pos="371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commentAuthors" Target="commentAuthors.xml"/><Relationship Id="rId3" Type="http://schemas.openxmlformats.org/officeDocument/2006/relationships/slide" Target="slides/slide1.xml"/><Relationship Id="rId21" Type="http://schemas.openxmlformats.org/officeDocument/2006/relationships/theme" Target="theme/them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10" Type="http://schemas.openxmlformats.org/officeDocument/2006/relationships/slide" Target="slides/slide8.xml"/><Relationship Id="rId19"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9634" name="Rectangle 2"/>
          <p:cNvSpPr>
            <a:spLocks noGrp="1" noChangeArrowheads="1"/>
          </p:cNvSpPr>
          <p:nvPr>
            <p:ph type="hdr" sz="quarter"/>
          </p:nvPr>
        </p:nvSpPr>
        <p:spPr bwMode="auto">
          <a:xfrm>
            <a:off x="2" y="1"/>
            <a:ext cx="2945659" cy="492841"/>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1200"/>
            </a:lvl1pPr>
          </a:lstStyle>
          <a:p>
            <a:endParaRPr lang="en-US" dirty="0">
              <a:latin typeface="Rubik Light"/>
              <a:cs typeface="Rubik Light"/>
            </a:endParaRPr>
          </a:p>
        </p:txBody>
      </p:sp>
      <p:sp>
        <p:nvSpPr>
          <p:cNvPr id="69643" name="Rectangle 11"/>
          <p:cNvSpPr>
            <a:spLocks noChangeArrowheads="1"/>
          </p:cNvSpPr>
          <p:nvPr/>
        </p:nvSpPr>
        <p:spPr bwMode="auto">
          <a:xfrm>
            <a:off x="4870096" y="9370795"/>
            <a:ext cx="1175431" cy="232730"/>
          </a:xfrm>
          <a:prstGeom prst="rect">
            <a:avLst/>
          </a:prstGeom>
          <a:noFill/>
          <a:ln w="9525">
            <a:noFill/>
            <a:miter lim="800000"/>
            <a:headEnd/>
            <a:tailEnd/>
          </a:ln>
          <a:effectLst/>
        </p:spPr>
        <p:txBody>
          <a:bodyPr lIns="90620" tIns="45310" rIns="90620" bIns="45310">
            <a:prstTxWarp prst="textNoShape">
              <a:avLst/>
            </a:prstTxWarp>
          </a:bodyPr>
          <a:lstStyle/>
          <a:p>
            <a:pPr algn="r"/>
            <a:fld id="{84E9495E-4BD7-A448-8604-3095DFCD75CE}" type="datetime4">
              <a:rPr lang="en-US" sz="800">
                <a:solidFill>
                  <a:srgbClr val="464847"/>
                </a:solidFill>
                <a:latin typeface="Rubik Light"/>
                <a:cs typeface="Rubik Light"/>
              </a:rPr>
              <a:pPr algn="r"/>
              <a:t>February 27, 2019</a:t>
            </a:fld>
            <a:endParaRPr lang="en-US" sz="800" dirty="0">
              <a:solidFill>
                <a:srgbClr val="464847"/>
              </a:solidFill>
              <a:latin typeface="Rubik Light"/>
              <a:cs typeface="Rubik Light"/>
            </a:endParaRPr>
          </a:p>
        </p:txBody>
      </p:sp>
      <p:sp>
        <p:nvSpPr>
          <p:cNvPr id="69642" name="Rectangle 10"/>
          <p:cNvSpPr>
            <a:spLocks noGrp="1" noChangeArrowheads="1"/>
          </p:cNvSpPr>
          <p:nvPr>
            <p:ph type="ftr" sz="quarter" idx="2"/>
          </p:nvPr>
        </p:nvSpPr>
        <p:spPr bwMode="auto">
          <a:xfrm>
            <a:off x="394959" y="9367373"/>
            <a:ext cx="4590004" cy="256687"/>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800">
                <a:solidFill>
                  <a:srgbClr val="464847"/>
                </a:solidFill>
              </a:defRPr>
            </a:lvl1pPr>
          </a:lstStyle>
          <a:p>
            <a:r>
              <a:rPr lang="en-US" dirty="0">
                <a:latin typeface="Rubik Light"/>
                <a:cs typeface="Rubik Light"/>
              </a:rPr>
              <a:t>Footer title goes here</a:t>
            </a:r>
          </a:p>
        </p:txBody>
      </p:sp>
      <p:sp>
        <p:nvSpPr>
          <p:cNvPr id="69641" name="Rectangle 9"/>
          <p:cNvSpPr>
            <a:spLocks noGrp="1" noChangeArrowheads="1"/>
          </p:cNvSpPr>
          <p:nvPr>
            <p:ph type="sldNum" sz="quarter" idx="3"/>
          </p:nvPr>
        </p:nvSpPr>
        <p:spPr bwMode="auto">
          <a:xfrm>
            <a:off x="5966854" y="9363949"/>
            <a:ext cx="445310" cy="246420"/>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lgn="r">
              <a:defRPr sz="800" b="1">
                <a:solidFill>
                  <a:srgbClr val="464847"/>
                </a:solidFill>
              </a:defRPr>
            </a:lvl1pPr>
          </a:lstStyle>
          <a:p>
            <a:fld id="{8B6E3CD0-2EE7-0147-BD60-2AEBE88C63A1}" type="slidenum">
              <a:rPr lang="en-GB" b="0">
                <a:latin typeface="Rubik Medium"/>
                <a:cs typeface="Rubik Medium"/>
              </a:rPr>
              <a:pPr/>
              <a:t>‹#›</a:t>
            </a:fld>
            <a:endParaRPr lang="en-GB" b="0" dirty="0">
              <a:latin typeface="Rubik Medium"/>
              <a:cs typeface="Rubik Medium"/>
            </a:endParaRPr>
          </a:p>
        </p:txBody>
      </p:sp>
      <p:sp>
        <p:nvSpPr>
          <p:cNvPr id="69676" name="Line 44"/>
          <p:cNvSpPr>
            <a:spLocks noChangeShapeType="1"/>
          </p:cNvSpPr>
          <p:nvPr/>
        </p:nvSpPr>
        <p:spPr bwMode="auto">
          <a:xfrm>
            <a:off x="472063" y="9331435"/>
            <a:ext cx="5872436" cy="0"/>
          </a:xfrm>
          <a:prstGeom prst="line">
            <a:avLst/>
          </a:prstGeom>
          <a:noFill/>
          <a:ln w="6350">
            <a:solidFill>
              <a:srgbClr val="464847"/>
            </a:solidFill>
            <a:round/>
            <a:headEnd/>
            <a:tailEnd/>
          </a:ln>
          <a:effectLst/>
        </p:spPr>
        <p:txBody>
          <a:bodyPr wrap="none" lIns="90620" tIns="45310" rIns="90620" bIns="45310" anchor="ctr">
            <a:prstTxWarp prst="textNoShape">
              <a:avLst/>
            </a:prstTxWarp>
          </a:bodyPr>
          <a:lstStyle/>
          <a:p>
            <a:endParaRPr lang="en-US" dirty="0"/>
          </a:p>
        </p:txBody>
      </p:sp>
      <p:pic>
        <p:nvPicPr>
          <p:cNvPr id="9" name="Picture 8" descr="3DX-RAY Logo.png"/>
          <p:cNvPicPr>
            <a:picLocks noChangeAspect="1"/>
          </p:cNvPicPr>
          <p:nvPr/>
        </p:nvPicPr>
        <p:blipFill>
          <a:blip r:embed="rId2" cstate="print">
            <a:extLst>
              <a:ext uri="{28A0092B-C50C-407E-A947-70E740481C1C}">
                <a14:useLocalDpi xmlns:a14="http://schemas.microsoft.com/office/drawing/2010/main"/>
              </a:ext>
            </a:extLst>
          </a:blip>
          <a:stretch>
            <a:fillRect/>
          </a:stretch>
        </p:blipFill>
        <p:spPr>
          <a:xfrm>
            <a:off x="5060493" y="338020"/>
            <a:ext cx="1211625" cy="251153"/>
          </a:xfrm>
          <a:prstGeom prst="rect">
            <a:avLst/>
          </a:prstGeom>
        </p:spPr>
      </p:pic>
    </p:spTree>
    <p:extLst>
      <p:ext uri="{BB962C8B-B14F-4D97-AF65-F5344CB8AC3E}">
        <p14:creationId xmlns:p14="http://schemas.microsoft.com/office/powerpoint/2010/main" val="3926868766"/>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7586" name="Rectangle 2"/>
          <p:cNvSpPr>
            <a:spLocks noGrp="1" noChangeArrowheads="1"/>
          </p:cNvSpPr>
          <p:nvPr>
            <p:ph type="hdr" sz="quarter"/>
          </p:nvPr>
        </p:nvSpPr>
        <p:spPr bwMode="auto">
          <a:xfrm>
            <a:off x="2" y="1"/>
            <a:ext cx="2945659" cy="492841"/>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lvl1pPr>
              <a:defRPr sz="1200" b="0" i="0">
                <a:latin typeface="Rubik Light"/>
                <a:cs typeface="Rubik Light"/>
              </a:defRPr>
            </a:lvl1pPr>
          </a:lstStyle>
          <a:p>
            <a:endParaRPr lang="en-US" dirty="0"/>
          </a:p>
        </p:txBody>
      </p:sp>
      <p:sp>
        <p:nvSpPr>
          <p:cNvPr id="67588" name="Rectangle 4"/>
          <p:cNvSpPr>
            <a:spLocks noGrp="1" noRot="1" noChangeAspect="1" noChangeArrowheads="1" noTextEdit="1"/>
          </p:cNvSpPr>
          <p:nvPr>
            <p:ph type="sldImg" idx="2"/>
          </p:nvPr>
        </p:nvSpPr>
        <p:spPr bwMode="auto">
          <a:xfrm>
            <a:off x="935038" y="738188"/>
            <a:ext cx="4927600" cy="3697287"/>
          </a:xfrm>
          <a:prstGeom prst="rect">
            <a:avLst/>
          </a:prstGeom>
          <a:noFill/>
          <a:ln w="9525">
            <a:solidFill>
              <a:srgbClr val="000000"/>
            </a:solidFill>
            <a:miter lim="800000"/>
            <a:headEnd/>
            <a:tailEnd/>
          </a:ln>
          <a:effectLst/>
        </p:spPr>
      </p:sp>
      <p:sp>
        <p:nvSpPr>
          <p:cNvPr id="67589" name="Rectangle 5"/>
          <p:cNvSpPr>
            <a:spLocks noGrp="1" noChangeArrowheads="1"/>
          </p:cNvSpPr>
          <p:nvPr>
            <p:ph type="body" sz="quarter" idx="3"/>
          </p:nvPr>
        </p:nvSpPr>
        <p:spPr bwMode="auto">
          <a:xfrm>
            <a:off x="906357" y="4681976"/>
            <a:ext cx="4984962" cy="4024855"/>
          </a:xfrm>
          <a:prstGeom prst="rect">
            <a:avLst/>
          </a:prstGeom>
          <a:noFill/>
          <a:ln w="9525">
            <a:noFill/>
            <a:miter lim="800000"/>
            <a:headEnd/>
            <a:tailEnd/>
          </a:ln>
          <a:effectLst/>
        </p:spPr>
        <p:txBody>
          <a:bodyPr vert="horz" wrap="square" lIns="90620" tIns="45310" rIns="90620" bIns="4531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7598" name="Line 14"/>
          <p:cNvSpPr>
            <a:spLocks noChangeShapeType="1"/>
          </p:cNvSpPr>
          <p:nvPr/>
        </p:nvSpPr>
        <p:spPr bwMode="auto">
          <a:xfrm>
            <a:off x="986607" y="5075562"/>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599" name="Line 15"/>
          <p:cNvSpPr>
            <a:spLocks noChangeShapeType="1"/>
          </p:cNvSpPr>
          <p:nvPr/>
        </p:nvSpPr>
        <p:spPr bwMode="auto">
          <a:xfrm>
            <a:off x="985033" y="5434925"/>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0" name="Line 16"/>
          <p:cNvSpPr>
            <a:spLocks noChangeShapeType="1"/>
          </p:cNvSpPr>
          <p:nvPr/>
        </p:nvSpPr>
        <p:spPr bwMode="auto">
          <a:xfrm>
            <a:off x="985033" y="5797708"/>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1" name="Line 17"/>
          <p:cNvSpPr>
            <a:spLocks noChangeShapeType="1"/>
          </p:cNvSpPr>
          <p:nvPr/>
        </p:nvSpPr>
        <p:spPr bwMode="auto">
          <a:xfrm>
            <a:off x="986607" y="6153647"/>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2" name="Line 18"/>
          <p:cNvSpPr>
            <a:spLocks noChangeShapeType="1"/>
          </p:cNvSpPr>
          <p:nvPr/>
        </p:nvSpPr>
        <p:spPr bwMode="auto">
          <a:xfrm>
            <a:off x="981887" y="6509587"/>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3" name="Line 19"/>
          <p:cNvSpPr>
            <a:spLocks noChangeShapeType="1"/>
          </p:cNvSpPr>
          <p:nvPr/>
        </p:nvSpPr>
        <p:spPr bwMode="auto">
          <a:xfrm>
            <a:off x="985033" y="6868949"/>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4" name="Line 20"/>
          <p:cNvSpPr>
            <a:spLocks noChangeShapeType="1"/>
          </p:cNvSpPr>
          <p:nvPr/>
        </p:nvSpPr>
        <p:spPr bwMode="auto">
          <a:xfrm>
            <a:off x="985033" y="7231734"/>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5" name="Line 21"/>
          <p:cNvSpPr>
            <a:spLocks noChangeShapeType="1"/>
          </p:cNvSpPr>
          <p:nvPr/>
        </p:nvSpPr>
        <p:spPr bwMode="auto">
          <a:xfrm>
            <a:off x="981887" y="7587674"/>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6" name="Line 22"/>
          <p:cNvSpPr>
            <a:spLocks noChangeShapeType="1"/>
          </p:cNvSpPr>
          <p:nvPr/>
        </p:nvSpPr>
        <p:spPr bwMode="auto">
          <a:xfrm>
            <a:off x="983461" y="7933345"/>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607" name="Line 23"/>
          <p:cNvSpPr>
            <a:spLocks noChangeShapeType="1"/>
          </p:cNvSpPr>
          <p:nvPr/>
        </p:nvSpPr>
        <p:spPr bwMode="auto">
          <a:xfrm>
            <a:off x="981887" y="8292708"/>
            <a:ext cx="4815021" cy="0"/>
          </a:xfrm>
          <a:prstGeom prst="line">
            <a:avLst/>
          </a:prstGeom>
          <a:noFill/>
          <a:ln w="3175">
            <a:solidFill>
              <a:srgbClr val="626464"/>
            </a:solidFill>
            <a:round/>
            <a:headEnd/>
            <a:tailEnd/>
          </a:ln>
          <a:effectLst/>
        </p:spPr>
        <p:txBody>
          <a:bodyPr wrap="none" lIns="90620" tIns="45310" rIns="90620" bIns="45310" anchor="ctr">
            <a:prstTxWarp prst="textNoShape">
              <a:avLst/>
            </a:prstTxWarp>
          </a:bodyPr>
          <a:lstStyle/>
          <a:p>
            <a:endParaRPr lang="en-US" dirty="0"/>
          </a:p>
        </p:txBody>
      </p:sp>
      <p:sp>
        <p:nvSpPr>
          <p:cNvPr id="67597" name="Rectangle 13"/>
          <p:cNvSpPr>
            <a:spLocks noChangeArrowheads="1"/>
          </p:cNvSpPr>
          <p:nvPr/>
        </p:nvSpPr>
        <p:spPr bwMode="auto">
          <a:xfrm>
            <a:off x="4833903" y="9622347"/>
            <a:ext cx="1284005" cy="246420"/>
          </a:xfrm>
          <a:prstGeom prst="rect">
            <a:avLst/>
          </a:prstGeom>
          <a:noFill/>
          <a:ln w="9525">
            <a:noFill/>
            <a:miter lim="800000"/>
            <a:headEnd/>
            <a:tailEnd/>
          </a:ln>
          <a:effectLst/>
        </p:spPr>
        <p:txBody>
          <a:bodyPr lIns="90620" tIns="45310" rIns="90620" bIns="45310">
            <a:prstTxWarp prst="textNoShape">
              <a:avLst/>
            </a:prstTxWarp>
          </a:bodyPr>
          <a:lstStyle/>
          <a:p>
            <a:fld id="{22F05777-CA98-F743-84DE-7D45F5273AA8}" type="datetime4">
              <a:rPr lang="en-US" sz="800">
                <a:solidFill>
                  <a:schemeClr val="bg1"/>
                </a:solidFill>
              </a:rPr>
              <a:pPr/>
              <a:t>February 27, 2019</a:t>
            </a:fld>
            <a:endParaRPr lang="en-US" sz="800" dirty="0">
              <a:solidFill>
                <a:schemeClr val="bg1"/>
              </a:solidFill>
            </a:endParaRPr>
          </a:p>
        </p:txBody>
      </p:sp>
      <p:sp>
        <p:nvSpPr>
          <p:cNvPr id="67595" name="Rectangle 11"/>
          <p:cNvSpPr>
            <a:spLocks noChangeArrowheads="1"/>
          </p:cNvSpPr>
          <p:nvPr/>
        </p:nvSpPr>
        <p:spPr bwMode="auto">
          <a:xfrm>
            <a:off x="5653719" y="9622347"/>
            <a:ext cx="981884" cy="246420"/>
          </a:xfrm>
          <a:prstGeom prst="rect">
            <a:avLst/>
          </a:prstGeom>
          <a:noFill/>
          <a:ln w="9525">
            <a:noFill/>
            <a:miter lim="800000"/>
            <a:headEnd/>
            <a:tailEnd/>
          </a:ln>
          <a:effectLst/>
        </p:spPr>
        <p:txBody>
          <a:bodyPr lIns="90620" tIns="45310" rIns="90620" bIns="45310">
            <a:prstTxWarp prst="textNoShape">
              <a:avLst/>
            </a:prstTxWarp>
          </a:bodyPr>
          <a:lstStyle/>
          <a:p>
            <a:pPr algn="r"/>
            <a:fld id="{DA4EB39A-F84C-7E49-BA7D-D2D22939568A}" type="slidenum">
              <a:rPr lang="en-GB" sz="800" b="1">
                <a:solidFill>
                  <a:schemeClr val="bg1"/>
                </a:solidFill>
              </a:rPr>
              <a:pPr algn="r"/>
              <a:t>‹#›</a:t>
            </a:fld>
            <a:endParaRPr lang="en-GB" sz="800" b="1" dirty="0">
              <a:solidFill>
                <a:schemeClr val="bg1"/>
              </a:solidFill>
            </a:endParaRPr>
          </a:p>
        </p:txBody>
      </p:sp>
      <p:sp>
        <p:nvSpPr>
          <p:cNvPr id="67671" name="Rectangle 87"/>
          <p:cNvSpPr>
            <a:spLocks noChangeArrowheads="1"/>
          </p:cNvSpPr>
          <p:nvPr/>
        </p:nvSpPr>
        <p:spPr bwMode="auto">
          <a:xfrm>
            <a:off x="4870096" y="9370795"/>
            <a:ext cx="1175431" cy="232730"/>
          </a:xfrm>
          <a:prstGeom prst="rect">
            <a:avLst/>
          </a:prstGeom>
          <a:noFill/>
          <a:ln w="9525">
            <a:noFill/>
            <a:miter lim="800000"/>
            <a:headEnd/>
            <a:tailEnd/>
          </a:ln>
          <a:effectLst/>
        </p:spPr>
        <p:txBody>
          <a:bodyPr lIns="90620" tIns="45310" rIns="90620" bIns="45310">
            <a:prstTxWarp prst="textNoShape">
              <a:avLst/>
            </a:prstTxWarp>
          </a:bodyPr>
          <a:lstStyle/>
          <a:p>
            <a:pPr algn="r"/>
            <a:fld id="{03540D96-B201-394E-828B-DFC69081A6C8}" type="datetime4">
              <a:rPr lang="en-US" sz="800" b="0" i="0">
                <a:solidFill>
                  <a:srgbClr val="464847"/>
                </a:solidFill>
                <a:latin typeface="Rubik Light"/>
                <a:cs typeface="Rubik Light"/>
              </a:rPr>
              <a:pPr algn="r"/>
              <a:t>February 27, 2019</a:t>
            </a:fld>
            <a:endParaRPr lang="en-US" sz="800" b="0" i="0" dirty="0">
              <a:solidFill>
                <a:srgbClr val="464847"/>
              </a:solidFill>
              <a:latin typeface="Rubik Light"/>
              <a:cs typeface="Rubik Light"/>
            </a:endParaRPr>
          </a:p>
        </p:txBody>
      </p:sp>
      <p:sp>
        <p:nvSpPr>
          <p:cNvPr id="67672" name="Rectangle 88"/>
          <p:cNvSpPr>
            <a:spLocks noChangeArrowheads="1"/>
          </p:cNvSpPr>
          <p:nvPr/>
        </p:nvSpPr>
        <p:spPr bwMode="auto">
          <a:xfrm>
            <a:off x="394959" y="9367373"/>
            <a:ext cx="4590004" cy="256687"/>
          </a:xfrm>
          <a:prstGeom prst="rect">
            <a:avLst/>
          </a:prstGeom>
          <a:noFill/>
          <a:ln w="9525">
            <a:noFill/>
            <a:miter lim="800000"/>
            <a:headEnd/>
            <a:tailEnd/>
          </a:ln>
          <a:effectLst/>
        </p:spPr>
        <p:txBody>
          <a:bodyPr lIns="90620" tIns="45310" rIns="90620" bIns="45310">
            <a:prstTxWarp prst="textNoShape">
              <a:avLst/>
            </a:prstTxWarp>
          </a:bodyPr>
          <a:lstStyle/>
          <a:p>
            <a:r>
              <a:rPr lang="en-US" sz="800" b="0" i="0" dirty="0">
                <a:solidFill>
                  <a:srgbClr val="464847"/>
                </a:solidFill>
                <a:latin typeface="Rubik Light"/>
                <a:cs typeface="Rubik Light"/>
              </a:rPr>
              <a:t>Footer title goes here</a:t>
            </a:r>
          </a:p>
        </p:txBody>
      </p:sp>
      <p:sp>
        <p:nvSpPr>
          <p:cNvPr id="67673" name="Rectangle 89"/>
          <p:cNvSpPr>
            <a:spLocks noChangeArrowheads="1"/>
          </p:cNvSpPr>
          <p:nvPr/>
        </p:nvSpPr>
        <p:spPr bwMode="auto">
          <a:xfrm>
            <a:off x="5966854" y="9363949"/>
            <a:ext cx="445310" cy="246420"/>
          </a:xfrm>
          <a:prstGeom prst="rect">
            <a:avLst/>
          </a:prstGeom>
          <a:noFill/>
          <a:ln w="9525">
            <a:noFill/>
            <a:miter lim="800000"/>
            <a:headEnd/>
            <a:tailEnd/>
          </a:ln>
          <a:effectLst/>
        </p:spPr>
        <p:txBody>
          <a:bodyPr lIns="90620" tIns="45310" rIns="90620" bIns="45310">
            <a:prstTxWarp prst="textNoShape">
              <a:avLst/>
            </a:prstTxWarp>
          </a:bodyPr>
          <a:lstStyle/>
          <a:p>
            <a:pPr algn="r"/>
            <a:fld id="{A4252520-0403-2C4D-A43B-B1695AA4D240}" type="slidenum">
              <a:rPr lang="en-GB" sz="800" b="0" i="0">
                <a:solidFill>
                  <a:srgbClr val="464847"/>
                </a:solidFill>
                <a:latin typeface="Rubik Medium"/>
                <a:cs typeface="Rubik Medium"/>
              </a:rPr>
              <a:pPr algn="r"/>
              <a:t>‹#›</a:t>
            </a:fld>
            <a:endParaRPr lang="en-GB" sz="800" b="0" i="0" dirty="0">
              <a:solidFill>
                <a:srgbClr val="464847"/>
              </a:solidFill>
              <a:latin typeface="Rubik Medium"/>
              <a:cs typeface="Rubik Medium"/>
            </a:endParaRPr>
          </a:p>
        </p:txBody>
      </p:sp>
      <p:sp>
        <p:nvSpPr>
          <p:cNvPr id="67675" name="Line 91"/>
          <p:cNvSpPr>
            <a:spLocks noChangeShapeType="1"/>
          </p:cNvSpPr>
          <p:nvPr/>
        </p:nvSpPr>
        <p:spPr bwMode="auto">
          <a:xfrm>
            <a:off x="472063" y="9331435"/>
            <a:ext cx="5872436" cy="0"/>
          </a:xfrm>
          <a:prstGeom prst="line">
            <a:avLst/>
          </a:prstGeom>
          <a:noFill/>
          <a:ln w="6350">
            <a:solidFill>
              <a:srgbClr val="464847"/>
            </a:solidFill>
            <a:round/>
            <a:headEnd/>
            <a:tailEnd/>
          </a:ln>
          <a:effectLst/>
        </p:spPr>
        <p:txBody>
          <a:bodyPr wrap="none" lIns="90620" tIns="45310" rIns="90620" bIns="45310" anchor="ctr">
            <a:prstTxWarp prst="textNoShape">
              <a:avLst/>
            </a:prstTxWarp>
          </a:bodyPr>
          <a:lstStyle/>
          <a:p>
            <a:endParaRPr lang="en-US" dirty="0"/>
          </a:p>
        </p:txBody>
      </p:sp>
      <p:pic>
        <p:nvPicPr>
          <p:cNvPr id="24" name="Picture 23" descr="3DX-RAY Logo.png"/>
          <p:cNvPicPr>
            <a:picLocks noChangeAspect="1"/>
          </p:cNvPicPr>
          <p:nvPr/>
        </p:nvPicPr>
        <p:blipFill>
          <a:blip r:embed="rId2"/>
          <a:stretch>
            <a:fillRect/>
          </a:stretch>
        </p:blipFill>
        <p:spPr>
          <a:xfrm>
            <a:off x="5060493" y="338020"/>
            <a:ext cx="1211625" cy="251153"/>
          </a:xfrm>
          <a:prstGeom prst="rect">
            <a:avLst/>
          </a:prstGeom>
        </p:spPr>
      </p:pic>
    </p:spTree>
    <p:extLst>
      <p:ext uri="{BB962C8B-B14F-4D97-AF65-F5344CB8AC3E}">
        <p14:creationId xmlns:p14="http://schemas.microsoft.com/office/powerpoint/2010/main" val="2527089097"/>
      </p:ext>
    </p:extLst>
  </p:cSld>
  <p:clrMap bg1="lt1" tx1="dk1" bg2="lt2" tx2="dk2" accent1="accent1" accent2="accent2" accent3="accent3" accent4="accent4" accent5="accent5" accent6="accent6" hlink="hlink" folHlink="folHlink"/>
  <p:hf hdr="0" ftr="0" dt="0"/>
  <p:notesStyle>
    <a:lvl1pPr algn="l" rtl="0" fontAlgn="base">
      <a:lnSpc>
        <a:spcPct val="180000"/>
      </a:lnSpc>
      <a:spcBef>
        <a:spcPct val="0"/>
      </a:spcBef>
      <a:spcAft>
        <a:spcPct val="0"/>
      </a:spcAft>
      <a:defRPr sz="1200" b="0" i="0" kern="1200">
        <a:solidFill>
          <a:srgbClr val="464847"/>
        </a:solidFill>
        <a:latin typeface="Rubik Light"/>
        <a:ea typeface="+mn-ea"/>
        <a:cs typeface="Rubik Light"/>
      </a:defRPr>
    </a:lvl1pPr>
    <a:lvl2pPr marL="1905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2pPr>
    <a:lvl3pPr marL="3810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3pPr>
    <a:lvl4pPr marL="5715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4pPr>
    <a:lvl5pPr marL="762000" algn="l" rtl="0" fontAlgn="base">
      <a:lnSpc>
        <a:spcPct val="180000"/>
      </a:lnSpc>
      <a:spcBef>
        <a:spcPct val="0"/>
      </a:spcBef>
      <a:spcAft>
        <a:spcPct val="0"/>
      </a:spcAft>
      <a:defRPr sz="1200" b="0" i="0" kern="1200">
        <a:solidFill>
          <a:srgbClr val="464847"/>
        </a:solidFill>
        <a:latin typeface="Rubik Light"/>
        <a:ea typeface="ＭＳ Ｐゴシック" pitchFamily="4" charset="-128"/>
        <a:cs typeface="Rubik Light"/>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Tree>
    <p:extLst>
      <p:ext uri="{BB962C8B-B14F-4D97-AF65-F5344CB8AC3E}">
        <p14:creationId xmlns:p14="http://schemas.microsoft.com/office/powerpoint/2010/main" val="34650440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765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endParaRPr lang="en-US" altLang="en-US" dirty="0"/>
          </a:p>
        </p:txBody>
      </p:sp>
      <p:sp>
        <p:nvSpPr>
          <p:cNvPr id="2765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90620" tIns="45310" rIns="90620" bIns="45310"/>
          <a:lstStyle>
            <a:lvl1pPr>
              <a:defRPr>
                <a:solidFill>
                  <a:schemeClr val="tx1"/>
                </a:solidFill>
                <a:latin typeface="Arial" panose="020B0604020202020204" pitchFamily="34" charset="0"/>
                <a:ea typeface="MS PGothic" panose="020B0600070205080204" pitchFamily="34" charset="-128"/>
              </a:defRPr>
            </a:lvl1pPr>
            <a:lvl2pPr marL="736289" indent="-283188">
              <a:defRPr>
                <a:solidFill>
                  <a:schemeClr val="tx1"/>
                </a:solidFill>
                <a:latin typeface="Arial" panose="020B0604020202020204" pitchFamily="34" charset="0"/>
                <a:ea typeface="MS PGothic" panose="020B0600070205080204" pitchFamily="34" charset="-128"/>
              </a:defRPr>
            </a:lvl2pPr>
            <a:lvl3pPr marL="1132754" indent="-226551">
              <a:defRPr>
                <a:solidFill>
                  <a:schemeClr val="tx1"/>
                </a:solidFill>
                <a:latin typeface="Arial" panose="020B0604020202020204" pitchFamily="34" charset="0"/>
                <a:ea typeface="MS PGothic" panose="020B0600070205080204" pitchFamily="34" charset="-128"/>
              </a:defRPr>
            </a:lvl3pPr>
            <a:lvl4pPr marL="1585854" indent="-226551">
              <a:defRPr>
                <a:solidFill>
                  <a:schemeClr val="tx1"/>
                </a:solidFill>
                <a:latin typeface="Arial" panose="020B0604020202020204" pitchFamily="34" charset="0"/>
                <a:ea typeface="MS PGothic" panose="020B0600070205080204" pitchFamily="34" charset="-128"/>
              </a:defRPr>
            </a:lvl4pPr>
            <a:lvl5pPr marL="2038956" indent="-226551">
              <a:defRPr>
                <a:solidFill>
                  <a:schemeClr val="tx1"/>
                </a:solidFill>
                <a:latin typeface="Arial" panose="020B0604020202020204" pitchFamily="34" charset="0"/>
                <a:ea typeface="MS PGothic" panose="020B0600070205080204" pitchFamily="34" charset="-128"/>
              </a:defRPr>
            </a:lvl5pPr>
            <a:lvl6pPr marL="2492058"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45160"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398261"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51362" indent="-226551"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fld id="{06FADB86-6A20-4168-8413-6FCEC62EBF5E}" type="slidenum">
              <a:rPr lang="en-GB" altLang="en-US" smtClean="0"/>
              <a:pPr/>
              <a:t>12</a:t>
            </a:fld>
            <a:endParaRPr lang="en-GB" altLang="en-US" dirty="0"/>
          </a:p>
        </p:txBody>
      </p:sp>
    </p:spTree>
    <p:extLst>
      <p:ext uri="{BB962C8B-B14F-4D97-AF65-F5344CB8AC3E}">
        <p14:creationId xmlns:p14="http://schemas.microsoft.com/office/powerpoint/2010/main" val="24122765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23566" name="Rectangle 14"/>
          <p:cNvSpPr>
            <a:spLocks noGrp="1" noChangeArrowheads="1"/>
          </p:cNvSpPr>
          <p:nvPr>
            <p:ph type="ctrTitle" hasCustomPrompt="1"/>
          </p:nvPr>
        </p:nvSpPr>
        <p:spPr>
          <a:xfrm>
            <a:off x="609600" y="3048000"/>
            <a:ext cx="6477000" cy="1219200"/>
          </a:xfrm>
        </p:spPr>
        <p:txBody>
          <a:bodyPr/>
          <a:lstStyle>
            <a:lvl1pPr>
              <a:defRPr sz="3600" b="0" i="0" cap="none">
                <a:solidFill>
                  <a:schemeClr val="accent2"/>
                </a:solidFill>
                <a:latin typeface="Arial"/>
                <a:cs typeface="Arial"/>
              </a:defRPr>
            </a:lvl1pPr>
          </a:lstStyle>
          <a:p>
            <a:r>
              <a:rPr lang="en-GB" dirty="0"/>
              <a:t>Click to Edit Master Title Style</a:t>
            </a:r>
          </a:p>
        </p:txBody>
      </p:sp>
      <p:pic>
        <p:nvPicPr>
          <p:cNvPr id="5" name="Picture 4" descr="3DXRAY+Cyan Strap.png"/>
          <p:cNvPicPr>
            <a:picLocks noChangeAspect="1"/>
          </p:cNvPicPr>
          <p:nvPr userDrawn="1"/>
        </p:nvPicPr>
        <p:blipFill>
          <a:blip r:embed="rId3" cstate="print">
            <a:extLst>
              <a:ext uri="{28A0092B-C50C-407E-A947-70E740481C1C}">
                <a14:useLocalDpi xmlns:a14="http://schemas.microsoft.com/office/drawing/2010/main"/>
              </a:ext>
            </a:extLst>
          </a:blip>
          <a:srcRect/>
          <a:stretch>
            <a:fillRect/>
          </a:stretch>
        </p:blipFill>
        <p:spPr>
          <a:xfrm>
            <a:off x="5867400" y="6019800"/>
            <a:ext cx="2769896" cy="164570"/>
          </a:xfrm>
          <a:prstGeom prst="rect">
            <a:avLst/>
          </a:prstGeom>
        </p:spPr>
      </p:pic>
      <p:pic>
        <p:nvPicPr>
          <p:cNvPr id="6" name="Picture 5" descr="Image Scan Logo.png"/>
          <p:cNvPicPr>
            <a:picLocks noChangeAspect="1"/>
          </p:cNvPicPr>
          <p:nvPr userDrawn="1"/>
        </p:nvPicPr>
        <p:blipFill>
          <a:blip r:embed="rId4" cstate="print">
            <a:extLst>
              <a:ext uri="{28A0092B-C50C-407E-A947-70E740481C1C}">
                <a14:useLocalDpi xmlns:a14="http://schemas.microsoft.com/office/drawing/2010/main"/>
              </a:ext>
            </a:extLst>
          </a:blip>
          <a:stretch>
            <a:fillRect/>
          </a:stretch>
        </p:blipFill>
        <p:spPr>
          <a:xfrm>
            <a:off x="685800" y="1295400"/>
            <a:ext cx="3733800" cy="490042"/>
          </a:xfrm>
          <a:prstGeom prst="rect">
            <a:avLst/>
          </a:prstGeom>
        </p:spPr>
      </p:pic>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Chart and Text">
    <p:spTree>
      <p:nvGrpSpPr>
        <p:cNvPr id="1" name=""/>
        <p:cNvGrpSpPr/>
        <p:nvPr/>
      </p:nvGrpSpPr>
      <p:grpSpPr>
        <a:xfrm>
          <a:off x="0" y="0"/>
          <a:ext cx="0" cy="0"/>
          <a:chOff x="0" y="0"/>
          <a:chExt cx="0" cy="0"/>
        </a:xfrm>
      </p:grpSpPr>
      <p:sp>
        <p:nvSpPr>
          <p:cNvPr id="3" name="Chart Placeholder 2"/>
          <p:cNvSpPr>
            <a:spLocks noGrp="1"/>
          </p:cNvSpPr>
          <p:nvPr>
            <p:ph type="chart" sz="half" idx="1"/>
          </p:nvPr>
        </p:nvSpPr>
        <p:spPr>
          <a:xfrm>
            <a:off x="542925" y="1600200"/>
            <a:ext cx="3886200" cy="4191000"/>
          </a:xfrm>
        </p:spPr>
        <p:txBody>
          <a:bodyPr/>
          <a:lstStyle/>
          <a:p>
            <a:endParaRPr lang="en-US" dirty="0"/>
          </a:p>
        </p:txBody>
      </p:sp>
      <p:sp>
        <p:nvSpPr>
          <p:cNvPr id="4" name="Text Placeholder 3"/>
          <p:cNvSpPr>
            <a:spLocks noGrp="1"/>
          </p:cNvSpPr>
          <p:nvPr>
            <p:ph type="body" sz="half" idx="2"/>
          </p:nvPr>
        </p:nvSpPr>
        <p:spPr>
          <a:xfrm>
            <a:off x="4581525" y="1600200"/>
            <a:ext cx="3887788" cy="41910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9" name="Footer Placeholder 4"/>
          <p:cNvSpPr>
            <a:spLocks noGrp="1"/>
          </p:cNvSpPr>
          <p:nvPr>
            <p:ph type="ftr" sz="quarter" idx="10"/>
          </p:nvPr>
        </p:nvSpPr>
        <p:spPr>
          <a:xfrm>
            <a:off x="533400" y="6324600"/>
            <a:ext cx="4368800" cy="304800"/>
          </a:xfrm>
        </p:spPr>
        <p:txBody>
          <a:bodyPr/>
          <a:lstStyle>
            <a:lvl1pPr>
              <a:defRPr b="0"/>
            </a:lvl1pPr>
          </a:lstStyle>
          <a:p>
            <a:r>
              <a:rPr lang="en-GB" dirty="0"/>
              <a:t>Presentation Title</a:t>
            </a:r>
          </a:p>
        </p:txBody>
      </p:sp>
      <p:sp>
        <p:nvSpPr>
          <p:cNvPr id="11" name="Slide Number Placeholder 6"/>
          <p:cNvSpPr>
            <a:spLocks noGrp="1"/>
          </p:cNvSpPr>
          <p:nvPr>
            <p:ph type="sldNum" sz="quarter" idx="12"/>
          </p:nvPr>
        </p:nvSpPr>
        <p:spPr>
          <a:xfrm>
            <a:off x="8001000" y="6324600"/>
            <a:ext cx="493713" cy="293687"/>
          </a:xfrm>
        </p:spPr>
        <p:txBody>
          <a:bodyPr/>
          <a:lstStyle>
            <a:lvl1pPr>
              <a:defRPr smtClean="0"/>
            </a:lvl1pPr>
          </a:lstStyle>
          <a:p>
            <a:fld id="{94065EAC-943A-DF4F-BE3F-1E6103F309C4}" type="slidenum">
              <a:rPr lang="en-US"/>
              <a:pPr/>
              <a:t>‹#›</a:t>
            </a:fld>
            <a:endParaRPr lang="en-US" dirty="0"/>
          </a:p>
        </p:txBody>
      </p:sp>
      <p:sp>
        <p:nvSpPr>
          <p:cNvPr id="12" name="Text Placeholder 9"/>
          <p:cNvSpPr>
            <a:spLocks noGrp="1"/>
          </p:cNvSpPr>
          <p:nvPr>
            <p:ph type="body" sz="quarter" idx="13"/>
          </p:nvPr>
        </p:nvSpPr>
        <p:spPr>
          <a:xfrm>
            <a:off x="533400" y="457200"/>
            <a:ext cx="6553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itle, 2 Content and Text">
    <p:spTree>
      <p:nvGrpSpPr>
        <p:cNvPr id="1" name=""/>
        <p:cNvGrpSpPr/>
        <p:nvPr/>
      </p:nvGrpSpPr>
      <p:grpSpPr>
        <a:xfrm>
          <a:off x="0" y="0"/>
          <a:ext cx="0" cy="0"/>
          <a:chOff x="0" y="0"/>
          <a:chExt cx="0" cy="0"/>
        </a:xfrm>
      </p:grpSpPr>
      <p:sp>
        <p:nvSpPr>
          <p:cNvPr id="3" name="Content Placeholder 2"/>
          <p:cNvSpPr>
            <a:spLocks noGrp="1"/>
          </p:cNvSpPr>
          <p:nvPr>
            <p:ph sz="quarter" idx="1"/>
          </p:nvPr>
        </p:nvSpPr>
        <p:spPr>
          <a:xfrm>
            <a:off x="542925" y="1981200"/>
            <a:ext cx="3886200" cy="17145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quarter" idx="2"/>
          </p:nvPr>
        </p:nvSpPr>
        <p:spPr>
          <a:xfrm>
            <a:off x="542925" y="3848100"/>
            <a:ext cx="3886200" cy="17145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Text Placeholder 4"/>
          <p:cNvSpPr>
            <a:spLocks noGrp="1"/>
          </p:cNvSpPr>
          <p:nvPr>
            <p:ph type="body" sz="half" idx="3"/>
          </p:nvPr>
        </p:nvSpPr>
        <p:spPr>
          <a:xfrm>
            <a:off x="4581525" y="1981200"/>
            <a:ext cx="3887788" cy="3581400"/>
          </a:xfrm>
        </p:spPr>
        <p:txBody>
          <a:bodyPr/>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10" name="Footer Placeholder 4"/>
          <p:cNvSpPr>
            <a:spLocks noGrp="1"/>
          </p:cNvSpPr>
          <p:nvPr>
            <p:ph type="ftr" sz="quarter" idx="10"/>
          </p:nvPr>
        </p:nvSpPr>
        <p:spPr>
          <a:xfrm>
            <a:off x="533400" y="6324600"/>
            <a:ext cx="4368800" cy="304800"/>
          </a:xfrm>
        </p:spPr>
        <p:txBody>
          <a:bodyPr/>
          <a:lstStyle>
            <a:lvl1pPr>
              <a:defRPr b="0"/>
            </a:lvl1pPr>
          </a:lstStyle>
          <a:p>
            <a:r>
              <a:rPr lang="en-GB" dirty="0"/>
              <a:t>Presentation Title</a:t>
            </a:r>
          </a:p>
        </p:txBody>
      </p:sp>
      <p:sp>
        <p:nvSpPr>
          <p:cNvPr id="12" name="Slide Number Placeholder 6"/>
          <p:cNvSpPr>
            <a:spLocks noGrp="1"/>
          </p:cNvSpPr>
          <p:nvPr>
            <p:ph type="sldNum" sz="quarter" idx="12"/>
          </p:nvPr>
        </p:nvSpPr>
        <p:spPr>
          <a:xfrm>
            <a:off x="8001000" y="6324600"/>
            <a:ext cx="493713" cy="293687"/>
          </a:xfrm>
        </p:spPr>
        <p:txBody>
          <a:bodyPr/>
          <a:lstStyle>
            <a:lvl1pPr>
              <a:defRPr smtClean="0"/>
            </a:lvl1pPr>
          </a:lstStyle>
          <a:p>
            <a:fld id="{94065EAC-943A-DF4F-BE3F-1E6103F309C4}" type="slidenum">
              <a:rPr lang="en-US"/>
              <a:pPr/>
              <a:t>‹#›</a:t>
            </a:fld>
            <a:endParaRPr lang="en-US" dirty="0"/>
          </a:p>
        </p:txBody>
      </p:sp>
      <p:sp>
        <p:nvSpPr>
          <p:cNvPr id="13" name="Text Placeholder 9"/>
          <p:cNvSpPr>
            <a:spLocks noGrp="1"/>
          </p:cNvSpPr>
          <p:nvPr>
            <p:ph type="body" sz="quarter" idx="13"/>
          </p:nvPr>
        </p:nvSpPr>
        <p:spPr>
          <a:xfrm>
            <a:off x="533400" y="457200"/>
            <a:ext cx="5791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Custom Layout">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solidFill>
                  <a:schemeClr val="accent2"/>
                </a:solidFill>
              </a:defRPr>
            </a:lvl1pPr>
          </a:lstStyle>
          <a:p>
            <a:r>
              <a:rPr lang="en-GB" dirty="0"/>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vl2pPr>
              <a:defRPr>
                <a:solidFill>
                  <a:schemeClr val="tx2"/>
                </a:solidFill>
              </a:defRPr>
            </a:lvl2pPr>
            <a:lvl3pPr>
              <a:defRPr>
                <a:solidFill>
                  <a:schemeClr val="tx2"/>
                </a:solidFill>
              </a:defRPr>
            </a:lvl3pPr>
          </a:lstStyle>
          <a:p>
            <a:pPr lvl="0"/>
            <a:r>
              <a:rPr lang="en-GB" dirty="0"/>
              <a:t>Click to edit Master text styles</a:t>
            </a:r>
          </a:p>
          <a:p>
            <a:pPr lvl="1"/>
            <a:r>
              <a:rPr lang="en-GB" dirty="0"/>
              <a:t>Second level</a:t>
            </a:r>
          </a:p>
          <a:p>
            <a:pPr lvl="2"/>
            <a:r>
              <a:rPr lang="en-GB" dirty="0"/>
              <a:t>Third level</a:t>
            </a:r>
            <a:endParaRPr lang="en-US" dirty="0"/>
          </a:p>
        </p:txBody>
      </p:sp>
      <p:sp>
        <p:nvSpPr>
          <p:cNvPr id="4" name="Footer Placeholder 3"/>
          <p:cNvSpPr>
            <a:spLocks noGrp="1"/>
          </p:cNvSpPr>
          <p:nvPr>
            <p:ph type="ftr" sz="quarter" idx="10"/>
          </p:nvPr>
        </p:nvSpPr>
        <p:spPr>
          <a:xfrm>
            <a:off x="4089400" y="228600"/>
            <a:ext cx="4368800" cy="304800"/>
          </a:xfrm>
        </p:spPr>
        <p:txBody>
          <a:bodyPr/>
          <a:lstStyle>
            <a:lvl1pPr>
              <a:defRPr b="0"/>
            </a:lvl1pPr>
          </a:lstStyle>
          <a:p>
            <a:r>
              <a:rPr lang="en-GB" dirty="0"/>
              <a:t>Presentation Title</a:t>
            </a:r>
          </a:p>
        </p:txBody>
      </p:sp>
      <p:sp>
        <p:nvSpPr>
          <p:cNvPr id="6" name="Slide Number Placeholder 5"/>
          <p:cNvSpPr>
            <a:spLocks noGrp="1"/>
          </p:cNvSpPr>
          <p:nvPr>
            <p:ph type="sldNum" sz="quarter" idx="12"/>
          </p:nvPr>
        </p:nvSpPr>
        <p:spPr/>
        <p:txBody>
          <a:bodyPr/>
          <a:lstStyle>
            <a:lvl1pPr>
              <a:defRPr smtClean="0"/>
            </a:lvl1pPr>
          </a:lstStyle>
          <a:p>
            <a:fld id="{5AB28968-4576-8245-B1C7-9D2FDA151DA6}" type="slidenum">
              <a:rPr lang="en-US"/>
              <a:pPr/>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4" name="Rectangle 14"/>
          <p:cNvSpPr>
            <a:spLocks noGrp="1" noChangeArrowheads="1"/>
          </p:cNvSpPr>
          <p:nvPr>
            <p:ph type="ctrTitle" hasCustomPrompt="1"/>
          </p:nvPr>
        </p:nvSpPr>
        <p:spPr>
          <a:xfrm>
            <a:off x="533400" y="2667000"/>
            <a:ext cx="4800600" cy="1752600"/>
          </a:xfrm>
        </p:spPr>
        <p:txBody>
          <a:bodyPr/>
          <a:lstStyle>
            <a:lvl1pPr>
              <a:defRPr sz="4000" spc="0"/>
            </a:lvl1pPr>
          </a:lstStyle>
          <a:p>
            <a:r>
              <a:rPr lang="en-GB" dirty="0"/>
              <a:t>Click to Edit Master Title Style</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Click to edit Master title style</a:t>
            </a:r>
            <a:endParaRPr lang="en-US" dirty="0"/>
          </a:p>
        </p:txBody>
      </p:sp>
      <p:sp>
        <p:nvSpPr>
          <p:cNvPr id="3" name="Content Placeholder 2"/>
          <p:cNvSpPr>
            <a:spLocks noGrp="1"/>
          </p:cNvSpPr>
          <p:nvPr>
            <p:ph sz="half" idx="1"/>
          </p:nvPr>
        </p:nvSpPr>
        <p:spPr>
          <a:xfrm>
            <a:off x="542925" y="1371600"/>
            <a:ext cx="3886200" cy="441960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Content Placeholder 3"/>
          <p:cNvSpPr>
            <a:spLocks noGrp="1"/>
          </p:cNvSpPr>
          <p:nvPr>
            <p:ph sz="half" idx="2"/>
          </p:nvPr>
        </p:nvSpPr>
        <p:spPr>
          <a:xfrm>
            <a:off x="4581525" y="1371600"/>
            <a:ext cx="3887788" cy="4419600"/>
          </a:xfrm>
        </p:spPr>
        <p:txBody>
          <a:bodyPr/>
          <a:lstStyle>
            <a:lvl1pPr>
              <a:defRPr sz="1600">
                <a:solidFill>
                  <a:schemeClr val="tx2"/>
                </a:solidFill>
              </a:defRPr>
            </a:lvl1pPr>
            <a:lvl2pPr>
              <a:defRPr sz="1600">
                <a:solidFill>
                  <a:schemeClr val="tx2"/>
                </a:solidFill>
              </a:defRPr>
            </a:lvl2pPr>
            <a:lvl3pPr>
              <a:defRPr sz="1600">
                <a:solidFill>
                  <a:schemeClr val="tx2"/>
                </a:solidFill>
              </a:defRPr>
            </a:lvl3pPr>
            <a:lvl4pPr>
              <a:defRPr sz="1600">
                <a:solidFill>
                  <a:schemeClr val="tx2"/>
                </a:solidFill>
              </a:defRPr>
            </a:lvl4pPr>
            <a:lvl5pPr>
              <a:defRPr sz="1600">
                <a:solidFill>
                  <a:schemeClr val="tx2"/>
                </a:solidFill>
              </a:defRPr>
            </a:lvl5pPr>
            <a:lvl6pPr>
              <a:defRPr sz="1800"/>
            </a:lvl6pPr>
            <a:lvl7pPr>
              <a:defRPr sz="1800"/>
            </a:lvl7pPr>
            <a:lvl8pPr>
              <a:defRPr sz="1800"/>
            </a:lvl8pPr>
            <a:lvl9pPr>
              <a:defRPr sz="1800"/>
            </a:lvl9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416CF5EC-E7D7-4D46-91D6-6D19390168F2}" type="slidenum">
              <a:rPr lang="en-US"/>
              <a:pPr/>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GB"/>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7" name="Footer Placeholder 6"/>
          <p:cNvSpPr>
            <a:spLocks noGrp="1"/>
          </p:cNvSpPr>
          <p:nvPr>
            <p:ph type="ftr" sz="quarter" idx="10"/>
          </p:nvPr>
        </p:nvSpPr>
        <p:spPr/>
        <p:txBody>
          <a:bodyPr/>
          <a:lstStyle>
            <a:lvl1pPr>
              <a:defRPr b="0"/>
            </a:lvl1pPr>
          </a:lstStyle>
          <a:p>
            <a:r>
              <a:rPr lang="en-GB" dirty="0"/>
              <a:t>Presentation Title</a:t>
            </a:r>
          </a:p>
        </p:txBody>
      </p:sp>
      <p:sp>
        <p:nvSpPr>
          <p:cNvPr id="9" name="Slide Number Placeholder 8"/>
          <p:cNvSpPr>
            <a:spLocks noGrp="1"/>
          </p:cNvSpPr>
          <p:nvPr>
            <p:ph type="sldNum" sz="quarter" idx="12"/>
          </p:nvPr>
        </p:nvSpPr>
        <p:spPr/>
        <p:txBody>
          <a:bodyPr/>
          <a:lstStyle>
            <a:lvl1pPr>
              <a:defRPr smtClean="0"/>
            </a:lvl1pPr>
          </a:lstStyle>
          <a:p>
            <a:fld id="{333EEAB4-11F5-514E-A03F-F4DE8FFEADBA}" type="slidenum">
              <a:rPr lang="en-US"/>
              <a:pPr/>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a:t>Click to edit Master title style</a:t>
            </a:r>
            <a:endParaRPr lang="en-US" dirty="0"/>
          </a:p>
        </p:txBody>
      </p:sp>
      <p:sp>
        <p:nvSpPr>
          <p:cNvPr id="3" name="Footer Placeholder 2"/>
          <p:cNvSpPr>
            <a:spLocks noGrp="1"/>
          </p:cNvSpPr>
          <p:nvPr>
            <p:ph type="ftr" sz="quarter" idx="10"/>
          </p:nvPr>
        </p:nvSpPr>
        <p:spPr/>
        <p:txBody>
          <a:bodyPr/>
          <a:lstStyle>
            <a:lvl1pPr>
              <a:defRPr b="0"/>
            </a:lvl1pPr>
          </a:lstStyle>
          <a:p>
            <a:r>
              <a:rPr lang="en-GB" dirty="0"/>
              <a:t>Presentation Title</a:t>
            </a:r>
          </a:p>
        </p:txBody>
      </p:sp>
      <p:sp>
        <p:nvSpPr>
          <p:cNvPr id="5" name="Slide Number Placeholder 4"/>
          <p:cNvSpPr>
            <a:spLocks noGrp="1"/>
          </p:cNvSpPr>
          <p:nvPr>
            <p:ph type="sldNum" sz="quarter" idx="12"/>
          </p:nvPr>
        </p:nvSpPr>
        <p:spPr/>
        <p:txBody>
          <a:bodyPr/>
          <a:lstStyle>
            <a:lvl1pPr>
              <a:defRPr smtClean="0"/>
            </a:lvl1pPr>
          </a:lstStyle>
          <a:p>
            <a:fld id="{5436C3CA-F978-9A43-88FB-EE2A64F0949C}" type="slidenum">
              <a:rPr lang="en-US"/>
              <a:pPr/>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Footer Placeholder 1"/>
          <p:cNvSpPr>
            <a:spLocks noGrp="1"/>
          </p:cNvSpPr>
          <p:nvPr>
            <p:ph type="ftr" sz="quarter" idx="10"/>
          </p:nvPr>
        </p:nvSpPr>
        <p:spPr/>
        <p:txBody>
          <a:bodyPr/>
          <a:lstStyle>
            <a:lvl1pPr>
              <a:defRPr b="0"/>
            </a:lvl1pPr>
          </a:lstStyle>
          <a:p>
            <a:r>
              <a:rPr lang="en-GB" dirty="0"/>
              <a:t>Presentation Title</a:t>
            </a:r>
          </a:p>
        </p:txBody>
      </p:sp>
      <p:sp>
        <p:nvSpPr>
          <p:cNvPr id="4" name="Slide Number Placeholder 3"/>
          <p:cNvSpPr>
            <a:spLocks noGrp="1"/>
          </p:cNvSpPr>
          <p:nvPr>
            <p:ph type="sldNum" sz="quarter" idx="12"/>
          </p:nvPr>
        </p:nvSpPr>
        <p:spPr/>
        <p:txBody>
          <a:bodyPr/>
          <a:lstStyle>
            <a:lvl1pPr>
              <a:defRPr smtClean="0"/>
            </a:lvl1pPr>
          </a:lstStyle>
          <a:p>
            <a:fld id="{1F253F32-5026-CB4E-98E7-B67D1187EA9B}" type="slidenum">
              <a:rPr lang="en-US"/>
              <a:pPr/>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1828800"/>
            <a:ext cx="3008313" cy="1162050"/>
          </a:xfrm>
        </p:spPr>
        <p:txBody>
          <a:bodyPr anchor="b"/>
          <a:lstStyle>
            <a:lvl1pPr algn="l">
              <a:defRPr sz="2000" b="1"/>
            </a:lvl1pPr>
          </a:lstStyle>
          <a:p>
            <a:r>
              <a:rPr lang="en-GB" dirty="0"/>
              <a:t>Click to edit Master title style</a:t>
            </a:r>
            <a:endParaRPr lang="en-US" dirty="0"/>
          </a:p>
        </p:txBody>
      </p:sp>
      <p:sp>
        <p:nvSpPr>
          <p:cNvPr id="3" name="Content Placeholder 2"/>
          <p:cNvSpPr>
            <a:spLocks noGrp="1"/>
          </p:cNvSpPr>
          <p:nvPr>
            <p:ph idx="1" hasCustomPrompt="1"/>
          </p:nvPr>
        </p:nvSpPr>
        <p:spPr>
          <a:xfrm>
            <a:off x="3575050" y="1828800"/>
            <a:ext cx="5111750" cy="429736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1"/>
            <a:r>
              <a:rPr lang="en-GB" dirty="0"/>
              <a:t>Second level</a:t>
            </a:r>
          </a:p>
          <a:p>
            <a:pPr lvl="2"/>
            <a:r>
              <a:rPr lang="en-GB" dirty="0"/>
              <a:t>Third level</a:t>
            </a:r>
          </a:p>
          <a:p>
            <a:pPr lvl="3"/>
            <a:r>
              <a:rPr lang="en-GB" dirty="0"/>
              <a:t>Fourth level</a:t>
            </a:r>
          </a:p>
          <a:p>
            <a:pPr lvl="4"/>
            <a:r>
              <a:rPr lang="en-GB" dirty="0"/>
              <a:t>Fifth level</a:t>
            </a:r>
            <a:endParaRPr lang="en-US" dirty="0"/>
          </a:p>
        </p:txBody>
      </p:sp>
      <p:sp>
        <p:nvSpPr>
          <p:cNvPr id="4" name="Text Placeholder 3"/>
          <p:cNvSpPr>
            <a:spLocks noGrp="1"/>
          </p:cNvSpPr>
          <p:nvPr>
            <p:ph type="body" sz="half" idx="2"/>
          </p:nvPr>
        </p:nvSpPr>
        <p:spPr>
          <a:xfrm>
            <a:off x="457200" y="2990850"/>
            <a:ext cx="3008313" cy="313531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dirty="0"/>
              <a:t>Click to edit Master text styles</a:t>
            </a:r>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F337AEB2-4A2B-604F-B659-5A0A2E1B299B}" type="slidenum">
              <a:rPr lang="en-US"/>
              <a:pPr/>
              <a:t>‹#›</a:t>
            </a:fld>
            <a:endParaRPr lang="en-US" dirty="0"/>
          </a:p>
        </p:txBody>
      </p:sp>
      <p:sp>
        <p:nvSpPr>
          <p:cNvPr id="10" name="Text Placeholder 9"/>
          <p:cNvSpPr>
            <a:spLocks noGrp="1"/>
          </p:cNvSpPr>
          <p:nvPr>
            <p:ph type="body" sz="quarter" idx="13"/>
          </p:nvPr>
        </p:nvSpPr>
        <p:spPr>
          <a:xfrm>
            <a:off x="457200" y="457200"/>
            <a:ext cx="5791200" cy="1213945"/>
          </a:xfrm>
        </p:spPr>
        <p:txBody>
          <a:bodyPr/>
          <a:lstStyle>
            <a:lvl1pPr>
              <a:lnSpc>
                <a:spcPct val="100000"/>
              </a:lnSpc>
              <a:spcBef>
                <a:spcPts val="0"/>
              </a:spcBef>
              <a:defRPr sz="3600"/>
            </a:lvl1pPr>
          </a:lstStyle>
          <a:p>
            <a:pPr lvl="0"/>
            <a:r>
              <a:rPr lang="en-GB" dirty="0"/>
              <a:t>Click to edit Master text style</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400" y="4800600"/>
            <a:ext cx="5486400" cy="566738"/>
          </a:xfrm>
        </p:spPr>
        <p:txBody>
          <a:bodyPr anchor="b"/>
          <a:lstStyle>
            <a:lvl1pPr algn="l">
              <a:defRPr sz="2000" b="1"/>
            </a:lvl1pPr>
          </a:lstStyle>
          <a:p>
            <a:r>
              <a:rPr lang="en-GB"/>
              <a:t>Click to edit Master title style</a:t>
            </a:r>
            <a:endParaRPr lang="en-US"/>
          </a:p>
        </p:txBody>
      </p:sp>
      <p:sp>
        <p:nvSpPr>
          <p:cNvPr id="3" name="Picture Placeholder 2"/>
          <p:cNvSpPr>
            <a:spLocks noGrp="1"/>
          </p:cNvSpPr>
          <p:nvPr>
            <p:ph type="pic" idx="1"/>
          </p:nvPr>
        </p:nvSpPr>
        <p:spPr>
          <a:xfrm>
            <a:off x="533400"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533400"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a:t>Click to edit Master text styles</a:t>
            </a:r>
          </a:p>
        </p:txBody>
      </p:sp>
      <p:sp>
        <p:nvSpPr>
          <p:cNvPr id="5" name="Footer Placeholder 4"/>
          <p:cNvSpPr>
            <a:spLocks noGrp="1"/>
          </p:cNvSpPr>
          <p:nvPr>
            <p:ph type="ftr" sz="quarter" idx="10"/>
          </p:nvPr>
        </p:nvSpPr>
        <p:spPr/>
        <p:txBody>
          <a:bodyPr/>
          <a:lstStyle>
            <a:lvl1pPr>
              <a:defRPr b="0"/>
            </a:lvl1pPr>
          </a:lstStyle>
          <a:p>
            <a:r>
              <a:rPr lang="en-GB" dirty="0"/>
              <a:t>Presentation Title</a:t>
            </a:r>
          </a:p>
        </p:txBody>
      </p:sp>
      <p:sp>
        <p:nvSpPr>
          <p:cNvPr id="7" name="Slide Number Placeholder 6"/>
          <p:cNvSpPr>
            <a:spLocks noGrp="1"/>
          </p:cNvSpPr>
          <p:nvPr>
            <p:ph type="sldNum" sz="quarter" idx="12"/>
          </p:nvPr>
        </p:nvSpPr>
        <p:spPr/>
        <p:txBody>
          <a:bodyPr/>
          <a:lstStyle>
            <a:lvl1pPr>
              <a:defRPr smtClean="0"/>
            </a:lvl1pPr>
          </a:lstStyle>
          <a:p>
            <a:fld id="{94065EAC-943A-DF4F-BE3F-1E6103F309C4}" type="slidenum">
              <a:rPr lang="en-US"/>
              <a:pPr/>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image" Target="../media/image7.png"/><Relationship Id="rId5" Type="http://schemas.openxmlformats.org/officeDocument/2006/relationships/image" Target="../media/image5.png"/><Relationship Id="rId4" Type="http://schemas.openxmlformats.org/officeDocument/2006/relationships/image" Target="../media/image4.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1045" name="Rectangle 21"/>
          <p:cNvSpPr>
            <a:spLocks noGrp="1" noChangeArrowheads="1"/>
          </p:cNvSpPr>
          <p:nvPr>
            <p:ph type="title"/>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Title Style</a:t>
            </a:r>
          </a:p>
        </p:txBody>
      </p:sp>
      <p:sp>
        <p:nvSpPr>
          <p:cNvPr id="1046" name="Rectangle 22"/>
          <p:cNvSpPr>
            <a:spLocks noGrp="1" noChangeArrowheads="1"/>
          </p:cNvSpPr>
          <p:nvPr>
            <p:ph type="body" idx="1"/>
          </p:nvPr>
        </p:nvSpPr>
        <p:spPr bwMode="auto">
          <a:xfrm>
            <a:off x="542925" y="1371600"/>
            <a:ext cx="6543675" cy="44196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GB" dirty="0"/>
              <a:t>Click to edit Master text styles</a:t>
            </a:r>
          </a:p>
          <a:p>
            <a:pPr lvl="1"/>
            <a:r>
              <a:rPr lang="en-GB" dirty="0"/>
              <a:t>Second level</a:t>
            </a:r>
          </a:p>
          <a:p>
            <a:pPr lvl="2"/>
            <a:r>
              <a:rPr lang="en-GB" dirty="0"/>
              <a:t>Third level</a:t>
            </a:r>
          </a:p>
        </p:txBody>
      </p:sp>
      <p:sp>
        <p:nvSpPr>
          <p:cNvPr id="1029" name="Rectangle 5"/>
          <p:cNvSpPr>
            <a:spLocks noGrp="1" noChangeArrowheads="1"/>
          </p:cNvSpPr>
          <p:nvPr>
            <p:ph type="ftr" sz="quarter" idx="3"/>
          </p:nvPr>
        </p:nvSpPr>
        <p:spPr bwMode="auto">
          <a:xfrm>
            <a:off x="4089400" y="228600"/>
            <a:ext cx="4368800" cy="30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b="0" i="0">
                <a:solidFill>
                  <a:schemeClr val="tx1"/>
                </a:solidFill>
                <a:latin typeface="Arial"/>
                <a:cs typeface="Arial"/>
              </a:defRPr>
            </a:lvl1pPr>
          </a:lstStyle>
          <a:p>
            <a:r>
              <a:rPr lang="en-GB" dirty="0"/>
              <a:t>Presentation Title</a:t>
            </a:r>
          </a:p>
        </p:txBody>
      </p:sp>
      <p:sp>
        <p:nvSpPr>
          <p:cNvPr id="1051" name="Rectangle 27"/>
          <p:cNvSpPr>
            <a:spLocks noGrp="1" noChangeArrowheads="1"/>
          </p:cNvSpPr>
          <p:nvPr>
            <p:ph type="sldNum" sz="quarter" idx="4"/>
          </p:nvPr>
        </p:nvSpPr>
        <p:spPr bwMode="auto">
          <a:xfrm>
            <a:off x="8305800" y="239713"/>
            <a:ext cx="457200" cy="29368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defRPr sz="1000" b="1" i="0">
                <a:solidFill>
                  <a:schemeClr val="tx1"/>
                </a:solidFill>
                <a:latin typeface="Arial"/>
                <a:ea typeface="ＭＳ Ｐゴシック" pitchFamily="4" charset="-128"/>
                <a:cs typeface="Arial"/>
              </a:defRPr>
            </a:lvl1pPr>
          </a:lstStyle>
          <a:p>
            <a:fld id="{2BD2106D-B60F-E846-8468-44659DA7D5FA}" type="slidenum">
              <a:rPr lang="en-US" smtClean="0"/>
              <a:pPr/>
              <a:t>‹#›</a:t>
            </a:fld>
            <a:endParaRPr lang="en-US" dirty="0"/>
          </a:p>
        </p:txBody>
      </p:sp>
      <p:pic>
        <p:nvPicPr>
          <p:cNvPr id="8" name="Picture 7" descr="Image Scan Logo.png"/>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609600" y="6135933"/>
            <a:ext cx="1828800" cy="240021"/>
          </a:xfrm>
          <a:prstGeom prst="rect">
            <a:avLst/>
          </a:prstGeom>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hdr="0" dt="0"/>
  <p:txStyles>
    <p:title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p:titleStyle>
    <p:body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rotWithShape="1">
          <a:blip r:embed="rId3">
            <a:extLst>
              <a:ext uri="{28A0092B-C50C-407E-A947-70E740481C1C}">
                <a14:useLocalDpi xmlns:a14="http://schemas.microsoft.com/office/drawing/2010/main"/>
              </a:ext>
            </a:extLst>
          </a:blip>
          <a:stretch>
            <a:fillRect/>
          </a:stretch>
        </a:blipFill>
        <a:effectLst/>
      </p:bgPr>
    </p:bg>
    <p:spTree>
      <p:nvGrpSpPr>
        <p:cNvPr id="1" name=""/>
        <p:cNvGrpSpPr/>
        <p:nvPr/>
      </p:nvGrpSpPr>
      <p:grpSpPr>
        <a:xfrm>
          <a:off x="0" y="0"/>
          <a:ext cx="0" cy="0"/>
          <a:chOff x="0" y="0"/>
          <a:chExt cx="0" cy="0"/>
        </a:xfrm>
      </p:grpSpPr>
      <p:pic>
        <p:nvPicPr>
          <p:cNvPr id="11" name="Picture 10" descr="3DXRAY+Cyan Strap.png"/>
          <p:cNvPicPr>
            <a:picLocks noChangeAspect="1"/>
          </p:cNvPicPr>
          <p:nvPr userDrawn="1"/>
        </p:nvPicPr>
        <p:blipFill>
          <a:blip r:embed="rId4" cstate="print">
            <a:extLst>
              <a:ext uri="{28A0092B-C50C-407E-A947-70E740481C1C}">
                <a14:useLocalDpi xmlns:a14="http://schemas.microsoft.com/office/drawing/2010/main"/>
              </a:ext>
            </a:extLst>
          </a:blip>
          <a:srcRect/>
          <a:stretch>
            <a:fillRect/>
          </a:stretch>
        </p:blipFill>
        <p:spPr>
          <a:xfrm>
            <a:off x="5867400" y="6019800"/>
            <a:ext cx="2769896" cy="164570"/>
          </a:xfrm>
          <a:prstGeom prst="rect">
            <a:avLst/>
          </a:prstGeom>
        </p:spPr>
      </p:pic>
      <p:pic>
        <p:nvPicPr>
          <p:cNvPr id="4" name="Picture 3" descr="Image Scan Logo.png"/>
          <p:cNvPicPr>
            <a:picLocks noChangeAspect="1"/>
          </p:cNvPicPr>
          <p:nvPr userDrawn="1"/>
        </p:nvPicPr>
        <p:blipFill>
          <a:blip r:embed="rId5" cstate="print">
            <a:extLst>
              <a:ext uri="{28A0092B-C50C-407E-A947-70E740481C1C}">
                <a14:useLocalDpi xmlns:a14="http://schemas.microsoft.com/office/drawing/2010/main"/>
              </a:ext>
            </a:extLst>
          </a:blip>
          <a:stretch>
            <a:fillRect/>
          </a:stretch>
        </p:blipFill>
        <p:spPr>
          <a:xfrm>
            <a:off x="685798" y="2715954"/>
            <a:ext cx="3810001" cy="500043"/>
          </a:xfrm>
          <a:prstGeom prst="rect">
            <a:avLst/>
          </a:prstGeom>
        </p:spPr>
      </p:pic>
      <p:pic>
        <p:nvPicPr>
          <p:cNvPr id="7" name="Picture 6" descr="3DX-RAY is a trading company of Image Scan.png"/>
          <p:cNvPicPr>
            <a:picLocks noChangeAspect="1"/>
          </p:cNvPicPr>
          <p:nvPr userDrawn="1"/>
        </p:nvPicPr>
        <p:blipFill>
          <a:blip r:embed="rId6" cstate="print">
            <a:extLst>
              <a:ext uri="{28A0092B-C50C-407E-A947-70E740481C1C}">
                <a14:useLocalDpi xmlns:a14="http://schemas.microsoft.com/office/drawing/2010/main"/>
              </a:ext>
            </a:extLst>
          </a:blip>
          <a:stretch>
            <a:fillRect/>
          </a:stretch>
        </p:blipFill>
        <p:spPr>
          <a:xfrm>
            <a:off x="685800" y="3630354"/>
            <a:ext cx="3809999" cy="179646"/>
          </a:xfrm>
          <a:prstGeom prst="rect">
            <a:avLst/>
          </a:prstGeom>
        </p:spPr>
      </p:pic>
    </p:spTree>
  </p:cSld>
  <p:clrMap bg1="lt1" tx1="dk1" bg2="lt2" tx2="dk2" accent1="accent1" accent2="accent2" accent3="accent3" accent4="accent4" accent5="accent5" accent6="accent6" hlink="hlink" folHlink="folHlink"/>
  <p:sldLayoutIdLst>
    <p:sldLayoutId id="2147483661" r:id="rId1"/>
  </p:sldLayoutIdLst>
  <p:hf hdr="0" dt="0"/>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22.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5.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ctrTitle"/>
          </p:nvPr>
        </p:nvSpPr>
        <p:spPr>
          <a:xfrm>
            <a:off x="572603" y="2474048"/>
            <a:ext cx="6477000" cy="1944216"/>
          </a:xfrm>
        </p:spPr>
        <p:txBody>
          <a:bodyPr/>
          <a:lstStyle/>
          <a:p>
            <a:r>
              <a:rPr lang="en-US" sz="3200" b="1" cap="none" dirty="0"/>
              <a:t>Image Scan Holdings </a:t>
            </a:r>
            <a:r>
              <a:rPr lang="en-US" sz="3200" b="1" dirty="0"/>
              <a:t>plc</a:t>
            </a:r>
            <a:br>
              <a:rPr lang="en-US" sz="3200" cap="none" dirty="0"/>
            </a:br>
            <a:r>
              <a:rPr lang="en-US" sz="2800" cap="none" dirty="0"/>
              <a:t>AGM Presentation</a:t>
            </a:r>
            <a:br>
              <a:rPr lang="en-US" sz="3200" cap="none" dirty="0"/>
            </a:br>
            <a:endParaRPr lang="en-US" sz="3200" cap="none" dirty="0"/>
          </a:p>
        </p:txBody>
      </p:sp>
      <p:sp>
        <p:nvSpPr>
          <p:cNvPr id="6" name="TextBox 5"/>
          <p:cNvSpPr txBox="1"/>
          <p:nvPr/>
        </p:nvSpPr>
        <p:spPr>
          <a:xfrm>
            <a:off x="572603" y="5137447"/>
            <a:ext cx="6400800" cy="307777"/>
          </a:xfrm>
          <a:prstGeom prst="rect">
            <a:avLst/>
          </a:prstGeom>
          <a:noFill/>
        </p:spPr>
        <p:txBody>
          <a:bodyPr wrap="square" rtlCol="0">
            <a:spAutoFit/>
          </a:bodyPr>
          <a:lstStyle/>
          <a:p>
            <a:r>
              <a:rPr lang="en-US" sz="1400" dirty="0">
                <a:latin typeface="+mn-lt"/>
                <a:cs typeface="Rubik Light"/>
              </a:rPr>
              <a:t>27</a:t>
            </a:r>
            <a:r>
              <a:rPr lang="en-US" sz="1400" baseline="30000" dirty="0">
                <a:latin typeface="+mn-lt"/>
                <a:cs typeface="Rubik Light"/>
              </a:rPr>
              <a:t>th</a:t>
            </a:r>
            <a:r>
              <a:rPr lang="en-US" sz="1400" dirty="0">
                <a:latin typeface="+mn-lt"/>
                <a:cs typeface="Rubik Light"/>
              </a:rPr>
              <a:t> February 2019</a:t>
            </a:r>
            <a:endParaRPr lang="en-US" sz="1400" dirty="0">
              <a:latin typeface="+mn-lt"/>
              <a:cs typeface="Rubik Medium"/>
            </a:endParaRPr>
          </a:p>
        </p:txBody>
      </p:sp>
      <p:sp>
        <p:nvSpPr>
          <p:cNvPr id="5" name="Subtitle 2"/>
          <p:cNvSpPr txBox="1">
            <a:spLocks/>
          </p:cNvSpPr>
          <p:nvPr/>
        </p:nvSpPr>
        <p:spPr bwMode="auto">
          <a:xfrm>
            <a:off x="572603" y="4148647"/>
            <a:ext cx="64770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marL="0" indent="0" algn="l">
              <a:buNone/>
              <a:defRPr sz="2000">
                <a:solidFill>
                  <a:schemeClr val="accent3"/>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pPr marL="0" marR="0" lvl="0" indent="0" algn="l" defTabSz="914400" rtl="0" eaLnBrk="1" fontAlgn="base" latinLnBrk="0" hangingPunct="1">
              <a:lnSpc>
                <a:spcPct val="120000"/>
              </a:lnSpc>
              <a:spcBef>
                <a:spcPct val="80000"/>
              </a:spcBef>
              <a:spcAft>
                <a:spcPct val="0"/>
              </a:spcAft>
              <a:buClrTx/>
              <a:buSzTx/>
              <a:buFontTx/>
              <a:buNone/>
              <a:tabLst/>
              <a:defRPr/>
            </a:pPr>
            <a:r>
              <a:rPr lang="en-GB" kern="0" dirty="0">
                <a:solidFill>
                  <a:schemeClr val="tx1"/>
                </a:solidFill>
                <a:latin typeface="Arial"/>
                <a:cs typeface="Arial"/>
              </a:rPr>
              <a:t>William Mawer - Chairman</a:t>
            </a:r>
            <a:endParaRPr kumimoji="0" lang="en-US" sz="2000" u="none" strike="noStrike" kern="0" cap="none" spc="0" normalizeH="0" baseline="0" noProof="0" dirty="0">
              <a:ln>
                <a:noFill/>
              </a:ln>
              <a:solidFill>
                <a:schemeClr val="tx1"/>
              </a:solidFill>
              <a:effectLst/>
              <a:uLnTx/>
              <a:uFillTx/>
              <a:latin typeface="Arial"/>
              <a:ea typeface="+mn-ea"/>
              <a:cs typeface="Arial"/>
            </a:endParaRPr>
          </a:p>
        </p:txBody>
      </p:sp>
    </p:spTree>
    <p:extLst>
      <p:ext uri="{BB962C8B-B14F-4D97-AF65-F5344CB8AC3E}">
        <p14:creationId xmlns:p14="http://schemas.microsoft.com/office/powerpoint/2010/main" val="259183718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lide Number Placeholder 4"/>
          <p:cNvSpPr>
            <a:spLocks noGrp="1"/>
          </p:cNvSpPr>
          <p:nvPr>
            <p:ph type="sldNum" sz="quarter" idx="12"/>
          </p:nvPr>
        </p:nvSpPr>
        <p:spPr>
          <a:xfrm>
            <a:off x="8460432" y="239713"/>
            <a:ext cx="360238" cy="293687"/>
          </a:xfrm>
        </p:spPr>
        <p:txBody>
          <a:bodyPr/>
          <a:lstStyle/>
          <a:p>
            <a:fld id="{5AB28968-4576-8245-B1C7-9D2FDA151DA6}" type="slidenum">
              <a:rPr lang="en-US" smtClean="0"/>
              <a:pPr/>
              <a:t>10</a:t>
            </a:fld>
            <a:endParaRPr lang="en-US" dirty="0"/>
          </a:p>
        </p:txBody>
      </p:sp>
      <p:sp>
        <p:nvSpPr>
          <p:cNvPr id="6" name="TextBox 1"/>
          <p:cNvSpPr txBox="1">
            <a:spLocks noChangeArrowheads="1"/>
          </p:cNvSpPr>
          <p:nvPr/>
        </p:nvSpPr>
        <p:spPr bwMode="auto">
          <a:xfrm>
            <a:off x="533400" y="1115219"/>
            <a:ext cx="8215065" cy="338554"/>
          </a:xfrm>
          <a:prstGeom prst="rect">
            <a:avLst/>
          </a:prstGeom>
          <a:noFill/>
          <a:ln>
            <a:noFill/>
          </a:ln>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defRPr/>
            </a:pPr>
            <a:r>
              <a:rPr lang="en-GB" altLang="en-US" sz="1600" b="1" dirty="0"/>
              <a:t>We non-destructively inspect catalytic converters and diesel particulate filters </a:t>
            </a:r>
          </a:p>
        </p:txBody>
      </p:sp>
      <p:sp>
        <p:nvSpPr>
          <p:cNvPr id="14" name="Content Placeholder 2">
            <a:extLst>
              <a:ext uri="{FF2B5EF4-FFF2-40B4-BE49-F238E27FC236}">
                <a16:creationId xmlns:a16="http://schemas.microsoft.com/office/drawing/2014/main" id="{F0AA34D2-7213-44C6-A402-0662C88C25B7}"/>
              </a:ext>
            </a:extLst>
          </p:cNvPr>
          <p:cNvSpPr txBox="1">
            <a:spLocks/>
          </p:cNvSpPr>
          <p:nvPr/>
        </p:nvSpPr>
        <p:spPr bwMode="auto">
          <a:xfrm>
            <a:off x="533400" y="1555021"/>
            <a:ext cx="5219284" cy="4466267"/>
          </a:xfrm>
          <a:prstGeom prst="rect">
            <a:avLst/>
          </a:prstGeom>
          <a:noFill/>
          <a:ln>
            <a:noFill/>
          </a:ln>
          <a:extLst/>
        </p:spPr>
        <p:txBody>
          <a:bodyPr/>
          <a:lstStyle>
            <a:lvl1pPr>
              <a:spcBef>
                <a:spcPct val="60000"/>
              </a:spcBef>
              <a:buClr>
                <a:srgbClr val="0070AF"/>
              </a:buClr>
              <a:buSzPct val="110000"/>
              <a:buChar char="•"/>
              <a:tabLst>
                <a:tab pos="263525" algn="l"/>
              </a:tabLst>
              <a:defRPr sz="2000">
                <a:solidFill>
                  <a:srgbClr val="003553"/>
                </a:solidFill>
                <a:latin typeface="Arial" charset="0"/>
                <a:ea typeface="MS PGothic" pitchFamily="34" charset="-128"/>
              </a:defRPr>
            </a:lvl1pPr>
            <a:lvl2pPr marL="623888" indent="-176213">
              <a:spcBef>
                <a:spcPct val="60000"/>
              </a:spcBef>
              <a:buClr>
                <a:srgbClr val="0070AF"/>
              </a:buClr>
              <a:buSzPct val="110000"/>
              <a:buChar char="–"/>
              <a:tabLst>
                <a:tab pos="263525" algn="l"/>
              </a:tabLst>
              <a:defRPr>
                <a:solidFill>
                  <a:srgbClr val="003553"/>
                </a:solidFill>
                <a:latin typeface="Arial" charset="0"/>
                <a:ea typeface="MS PGothic" pitchFamily="34" charset="-128"/>
              </a:defRPr>
            </a:lvl2pPr>
            <a:lvl3pPr marL="1076325" indent="-180975">
              <a:spcBef>
                <a:spcPct val="60000"/>
              </a:spcBef>
              <a:buClr>
                <a:srgbClr val="0070AF"/>
              </a:buClr>
              <a:buSzPct val="110000"/>
              <a:buChar char="•"/>
              <a:tabLst>
                <a:tab pos="263525" algn="l"/>
              </a:tabLst>
              <a:defRPr sz="1600">
                <a:solidFill>
                  <a:srgbClr val="003553"/>
                </a:solidFill>
                <a:latin typeface="Arial" charset="0"/>
                <a:ea typeface="MS PGothic" pitchFamily="34" charset="-128"/>
              </a:defRPr>
            </a:lvl3pPr>
            <a:lvl4pPr marL="1438275" indent="-180975">
              <a:spcBef>
                <a:spcPct val="60000"/>
              </a:spcBef>
              <a:buClr>
                <a:srgbClr val="0070AF"/>
              </a:buClr>
              <a:buSzPct val="110000"/>
              <a:buChar char="–"/>
              <a:tabLst>
                <a:tab pos="263525" algn="l"/>
              </a:tabLst>
              <a:defRPr sz="1400">
                <a:solidFill>
                  <a:srgbClr val="003553"/>
                </a:solidFill>
                <a:latin typeface="Arial" charset="0"/>
                <a:ea typeface="MS PGothic" pitchFamily="34" charset="-128"/>
              </a:defRPr>
            </a:lvl4pPr>
            <a:lvl5pPr marL="1790700" indent="-171450">
              <a:spcBef>
                <a:spcPct val="60000"/>
              </a:spcBef>
              <a:buClr>
                <a:srgbClr val="0070AF"/>
              </a:buClr>
              <a:buSzPct val="110000"/>
              <a:buChar char="»"/>
              <a:tabLst>
                <a:tab pos="263525" algn="l"/>
              </a:tabLst>
              <a:defRPr sz="1400">
                <a:solidFill>
                  <a:srgbClr val="003553"/>
                </a:solidFill>
                <a:latin typeface="Arial" charset="0"/>
                <a:ea typeface="MS PGothic" pitchFamily="34" charset="-128"/>
              </a:defRPr>
            </a:lvl5pPr>
            <a:lvl6pPr marL="22479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6pPr>
            <a:lvl7pPr marL="27051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7pPr>
            <a:lvl8pPr marL="31623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8pPr>
            <a:lvl9pPr marL="3619500" indent="-171450" eaLnBrk="0" fontAlgn="base" hangingPunct="0">
              <a:spcBef>
                <a:spcPct val="60000"/>
              </a:spcBef>
              <a:spcAft>
                <a:spcPct val="0"/>
              </a:spcAft>
              <a:buClr>
                <a:srgbClr val="0070AF"/>
              </a:buClr>
              <a:buSzPct val="110000"/>
              <a:buChar char="»"/>
              <a:tabLst>
                <a:tab pos="263525" algn="l"/>
              </a:tabLst>
              <a:defRPr sz="1400">
                <a:solidFill>
                  <a:srgbClr val="003553"/>
                </a:solidFill>
                <a:latin typeface="Arial" charset="0"/>
                <a:ea typeface="MS PGothic" pitchFamily="34" charset="-128"/>
              </a:defRPr>
            </a:lvl9pPr>
          </a:lstStyle>
          <a:p>
            <a:pPr>
              <a:spcBef>
                <a:spcPts val="600"/>
              </a:spcBef>
              <a:buClr>
                <a:srgbClr val="003553"/>
              </a:buClr>
              <a:buFontTx/>
              <a:buNone/>
              <a:defRPr/>
            </a:pPr>
            <a:r>
              <a:rPr lang="en-GB" altLang="en-US" sz="1400" b="1" dirty="0">
                <a:solidFill>
                  <a:schemeClr val="tx1"/>
                </a:solidFill>
              </a:rPr>
              <a:t>THE MARKET</a:t>
            </a:r>
          </a:p>
          <a:p>
            <a:pPr>
              <a:spcBef>
                <a:spcPts val="600"/>
              </a:spcBef>
              <a:buClr>
                <a:srgbClr val="003553"/>
              </a:buClr>
              <a:buNone/>
              <a:defRPr/>
            </a:pPr>
            <a:r>
              <a:rPr lang="en-GB" altLang="en-US" sz="1400" dirty="0">
                <a:solidFill>
                  <a:schemeClr val="tx1"/>
                </a:solidFill>
              </a:rPr>
              <a:t>Well defined niche – now adopting X-ray imaging</a:t>
            </a:r>
          </a:p>
          <a:p>
            <a:pPr>
              <a:spcBef>
                <a:spcPts val="600"/>
              </a:spcBef>
              <a:buClr>
                <a:srgbClr val="003553"/>
              </a:buClr>
              <a:buNone/>
              <a:defRPr/>
            </a:pPr>
            <a:r>
              <a:rPr lang="en-GB" altLang="en-US" sz="1400" dirty="0">
                <a:solidFill>
                  <a:schemeClr val="tx1"/>
                </a:solidFill>
              </a:rPr>
              <a:t>Blue Chip </a:t>
            </a:r>
            <a:r>
              <a:rPr lang="en-GB" altLang="en-US" sz="1400" kern="0" dirty="0">
                <a:solidFill>
                  <a:schemeClr val="tx1"/>
                </a:solidFill>
              </a:rPr>
              <a:t>automotive customers</a:t>
            </a:r>
          </a:p>
          <a:p>
            <a:pPr>
              <a:spcBef>
                <a:spcPts val="600"/>
              </a:spcBef>
              <a:buClr>
                <a:srgbClr val="003553"/>
              </a:buClr>
              <a:buNone/>
              <a:defRPr/>
            </a:pPr>
            <a:r>
              <a:rPr lang="en-GB" altLang="en-US" sz="1400" dirty="0">
                <a:solidFill>
                  <a:schemeClr val="tx1"/>
                </a:solidFill>
              </a:rPr>
              <a:t>Emphasis on clean emissions and quality control</a:t>
            </a:r>
          </a:p>
          <a:p>
            <a:pPr marL="266700" indent="-266700">
              <a:spcBef>
                <a:spcPts val="600"/>
              </a:spcBef>
              <a:buClr>
                <a:srgbClr val="003553"/>
              </a:buClr>
              <a:buFont typeface="Arial" charset="0"/>
              <a:buChar char="•"/>
              <a:defRPr/>
            </a:pPr>
            <a:endParaRPr lang="en-GB" altLang="en-US" sz="1200" dirty="0">
              <a:solidFill>
                <a:schemeClr val="tx1"/>
              </a:solidFill>
            </a:endParaRPr>
          </a:p>
          <a:p>
            <a:pPr>
              <a:spcBef>
                <a:spcPts val="600"/>
              </a:spcBef>
              <a:buClr>
                <a:srgbClr val="003553"/>
              </a:buClr>
              <a:buFontTx/>
              <a:buNone/>
              <a:defRPr/>
            </a:pPr>
            <a:r>
              <a:rPr lang="en-GB" altLang="en-US" sz="1400" b="1" dirty="0">
                <a:solidFill>
                  <a:schemeClr val="tx1"/>
                </a:solidFill>
              </a:rPr>
              <a:t>IMAGE SCAN POSITON</a:t>
            </a:r>
          </a:p>
          <a:p>
            <a:pPr>
              <a:spcBef>
                <a:spcPts val="600"/>
              </a:spcBef>
              <a:buClr>
                <a:srgbClr val="003553"/>
              </a:buClr>
              <a:buNone/>
              <a:defRPr/>
            </a:pPr>
            <a:r>
              <a:rPr lang="en-GB" altLang="en-US" sz="1400" dirty="0">
                <a:solidFill>
                  <a:schemeClr val="tx1"/>
                </a:solidFill>
              </a:rPr>
              <a:t>Installed base of c40 machines</a:t>
            </a:r>
          </a:p>
          <a:p>
            <a:pPr>
              <a:spcBef>
                <a:spcPts val="600"/>
              </a:spcBef>
              <a:buClr>
                <a:srgbClr val="003553"/>
              </a:buClr>
              <a:buNone/>
              <a:defRPr/>
            </a:pPr>
            <a:r>
              <a:rPr lang="en-GB" altLang="en-US" sz="1400" dirty="0">
                <a:solidFill>
                  <a:schemeClr val="tx1"/>
                </a:solidFill>
              </a:rPr>
              <a:t>Little competition</a:t>
            </a:r>
          </a:p>
          <a:p>
            <a:pPr>
              <a:spcBef>
                <a:spcPts val="600"/>
              </a:spcBef>
              <a:buClr>
                <a:srgbClr val="003553"/>
              </a:buClr>
              <a:buNone/>
              <a:defRPr/>
            </a:pPr>
            <a:r>
              <a:rPr lang="en-GB" altLang="en-US" sz="1400" dirty="0">
                <a:solidFill>
                  <a:schemeClr val="tx1"/>
                </a:solidFill>
              </a:rPr>
              <a:t>New customers starting global deployment </a:t>
            </a:r>
          </a:p>
          <a:p>
            <a:pPr>
              <a:spcBef>
                <a:spcPts val="600"/>
              </a:spcBef>
              <a:buClr>
                <a:srgbClr val="003553"/>
              </a:buClr>
              <a:buNone/>
              <a:defRPr/>
            </a:pPr>
            <a:r>
              <a:rPr lang="en-GB" altLang="en-US" sz="1400" dirty="0">
                <a:solidFill>
                  <a:schemeClr val="tx1"/>
                </a:solidFill>
              </a:rPr>
              <a:t>Record number of units sold in 2018</a:t>
            </a:r>
          </a:p>
          <a:p>
            <a:pPr>
              <a:spcBef>
                <a:spcPts val="600"/>
              </a:spcBef>
              <a:buClr>
                <a:srgbClr val="003553"/>
              </a:buClr>
              <a:buNone/>
              <a:defRPr/>
            </a:pPr>
            <a:endParaRPr lang="en-GB" altLang="en-US" sz="1400" dirty="0">
              <a:solidFill>
                <a:schemeClr val="tx1"/>
              </a:solidFill>
            </a:endParaRPr>
          </a:p>
          <a:p>
            <a:pPr>
              <a:spcBef>
                <a:spcPts val="600"/>
              </a:spcBef>
              <a:buClr>
                <a:srgbClr val="003553"/>
              </a:buClr>
              <a:buNone/>
              <a:defRPr/>
            </a:pPr>
            <a:r>
              <a:rPr lang="en-GB" altLang="en-US" sz="1400" b="1" dirty="0">
                <a:solidFill>
                  <a:schemeClr val="tx1"/>
                </a:solidFill>
              </a:rPr>
              <a:t>CURRENT FOCUS</a:t>
            </a:r>
          </a:p>
          <a:p>
            <a:pPr>
              <a:spcBef>
                <a:spcPts val="600"/>
              </a:spcBef>
              <a:buClr>
                <a:srgbClr val="003553"/>
              </a:buClr>
              <a:buNone/>
              <a:defRPr/>
            </a:pPr>
            <a:r>
              <a:rPr lang="en-GB" altLang="en-US" sz="1400" dirty="0">
                <a:solidFill>
                  <a:schemeClr val="tx1"/>
                </a:solidFill>
              </a:rPr>
              <a:t>Accelerated deployment by existing customers</a:t>
            </a:r>
          </a:p>
          <a:p>
            <a:pPr>
              <a:spcBef>
                <a:spcPts val="600"/>
              </a:spcBef>
              <a:buClr>
                <a:srgbClr val="003553"/>
              </a:buClr>
              <a:buNone/>
              <a:defRPr/>
            </a:pPr>
            <a:r>
              <a:rPr lang="en-GB" altLang="en-US" sz="1400" dirty="0">
                <a:solidFill>
                  <a:schemeClr val="tx1"/>
                </a:solidFill>
              </a:rPr>
              <a:t>Recruit new customers</a:t>
            </a:r>
          </a:p>
          <a:p>
            <a:pPr>
              <a:spcBef>
                <a:spcPts val="600"/>
              </a:spcBef>
              <a:buClr>
                <a:srgbClr val="003553"/>
              </a:buClr>
              <a:buNone/>
              <a:defRPr/>
            </a:pPr>
            <a:r>
              <a:rPr lang="en-GB" altLang="en-US" sz="1400" dirty="0">
                <a:solidFill>
                  <a:schemeClr val="tx1"/>
                </a:solidFill>
              </a:rPr>
              <a:t>New applications in same sector</a:t>
            </a:r>
          </a:p>
          <a:p>
            <a:pPr>
              <a:spcBef>
                <a:spcPts val="600"/>
              </a:spcBef>
              <a:buClr>
                <a:srgbClr val="003553"/>
              </a:buClr>
              <a:buNone/>
              <a:defRPr/>
            </a:pPr>
            <a:endParaRPr lang="en-GB" altLang="en-US" sz="1400" dirty="0">
              <a:solidFill>
                <a:schemeClr val="tx1"/>
              </a:solidFill>
            </a:endParaRPr>
          </a:p>
        </p:txBody>
      </p:sp>
      <p:pic>
        <p:nvPicPr>
          <p:cNvPr id="9" name="Picture 3">
            <a:extLst>
              <a:ext uri="{FF2B5EF4-FFF2-40B4-BE49-F238E27FC236}">
                <a16:creationId xmlns:a16="http://schemas.microsoft.com/office/drawing/2014/main" id="{46390CE5-912F-4E7E-BEE1-764E9F6DB1E6}"/>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36096" y="3701281"/>
            <a:ext cx="1948108" cy="2283142"/>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a:extLst>
              <a:ext uri="{FF2B5EF4-FFF2-40B4-BE49-F238E27FC236}">
                <a16:creationId xmlns:a16="http://schemas.microsoft.com/office/drawing/2014/main" id="{15A19571-08DB-43CF-9858-076C666B33F9}"/>
              </a:ext>
            </a:extLst>
          </p:cNvPr>
          <p:cNvSpPr txBox="1"/>
          <p:nvPr/>
        </p:nvSpPr>
        <p:spPr>
          <a:xfrm>
            <a:off x="7567828" y="3964538"/>
            <a:ext cx="1222227" cy="276999"/>
          </a:xfrm>
          <a:prstGeom prst="rect">
            <a:avLst/>
          </a:prstGeom>
          <a:noFill/>
        </p:spPr>
        <p:txBody>
          <a:bodyPr wrap="square">
            <a:spAutoFit/>
          </a:bodyPr>
          <a:lstStyle/>
          <a:p>
            <a:pPr>
              <a:defRPr/>
            </a:pPr>
            <a:r>
              <a:rPr lang="en-GB" sz="1200" dirty="0"/>
              <a:t>In-line X-Ray</a:t>
            </a:r>
            <a:endParaRPr lang="en-GB" altLang="en-US" sz="1200" dirty="0"/>
          </a:p>
        </p:txBody>
      </p:sp>
      <p:pic>
        <p:nvPicPr>
          <p:cNvPr id="4" name="Picture 3">
            <a:extLst>
              <a:ext uri="{FF2B5EF4-FFF2-40B4-BE49-F238E27FC236}">
                <a16:creationId xmlns:a16="http://schemas.microsoft.com/office/drawing/2014/main" id="{46A7D7D1-B208-4952-8D54-29ABAEE1F6B4}"/>
              </a:ext>
            </a:extLst>
          </p:cNvPr>
          <p:cNvPicPr>
            <a:picLocks noChangeAspect="1"/>
          </p:cNvPicPr>
          <p:nvPr/>
        </p:nvPicPr>
        <p:blipFill>
          <a:blip r:embed="rId3"/>
          <a:stretch>
            <a:fillRect/>
          </a:stretch>
        </p:blipFill>
        <p:spPr>
          <a:xfrm>
            <a:off x="5076056" y="1541970"/>
            <a:ext cx="2508534" cy="1997776"/>
          </a:xfrm>
          <a:prstGeom prst="rect">
            <a:avLst/>
          </a:prstGeom>
        </p:spPr>
      </p:pic>
      <p:sp>
        <p:nvSpPr>
          <p:cNvPr id="17" name="TextBox 3">
            <a:extLst>
              <a:ext uri="{FF2B5EF4-FFF2-40B4-BE49-F238E27FC236}">
                <a16:creationId xmlns:a16="http://schemas.microsoft.com/office/drawing/2014/main" id="{6DA915F2-D6BC-4D2E-A364-FA630B9DF07F}"/>
              </a:ext>
            </a:extLst>
          </p:cNvPr>
          <p:cNvSpPr txBox="1">
            <a:spLocks noChangeArrowheads="1"/>
          </p:cNvSpPr>
          <p:nvPr/>
        </p:nvSpPr>
        <p:spPr bwMode="auto">
          <a:xfrm>
            <a:off x="7567828" y="1774681"/>
            <a:ext cx="1361459"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r>
              <a:rPr lang="en-GB" altLang="en-US" sz="1200" dirty="0"/>
              <a:t>Typical catalytic converters</a:t>
            </a:r>
          </a:p>
        </p:txBody>
      </p:sp>
      <p:sp>
        <p:nvSpPr>
          <p:cNvPr id="11" name="Title 1">
            <a:extLst>
              <a:ext uri="{FF2B5EF4-FFF2-40B4-BE49-F238E27FC236}">
                <a16:creationId xmlns:a16="http://schemas.microsoft.com/office/drawing/2014/main" id="{84ED0DB1-0B6F-4900-81FC-1E5DD69B708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dirty="0"/>
              <a:t>Industrial - inspection</a:t>
            </a:r>
            <a:endParaRPr lang="en-GB" kern="0" dirty="0"/>
          </a:p>
        </p:txBody>
      </p:sp>
    </p:spTree>
    <p:extLst>
      <p:ext uri="{BB962C8B-B14F-4D97-AF65-F5344CB8AC3E}">
        <p14:creationId xmlns:p14="http://schemas.microsoft.com/office/powerpoint/2010/main" val="252148978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Content Placeholder 2"/>
          <p:cNvSpPr>
            <a:spLocks noGrp="1"/>
          </p:cNvSpPr>
          <p:nvPr>
            <p:ph idx="1"/>
          </p:nvPr>
        </p:nvSpPr>
        <p:spPr>
          <a:xfrm>
            <a:off x="505644" y="1107998"/>
            <a:ext cx="5190728" cy="549377"/>
          </a:xfrm>
          <a:noFill/>
        </p:spPr>
        <p:txBody>
          <a:bodyPr/>
          <a:lstStyle/>
          <a:p>
            <a:pPr marL="0" indent="0">
              <a:lnSpc>
                <a:spcPct val="100000"/>
              </a:lnSpc>
              <a:spcBef>
                <a:spcPts val="600"/>
              </a:spcBef>
              <a:spcAft>
                <a:spcPts val="600"/>
              </a:spcAft>
              <a:buFontTx/>
              <a:buNone/>
              <a:defRPr/>
            </a:pPr>
            <a:r>
              <a:rPr lang="en-GB" dirty="0"/>
              <a:t>Building on a sound platform:</a:t>
            </a:r>
          </a:p>
        </p:txBody>
      </p:sp>
      <p:sp>
        <p:nvSpPr>
          <p:cNvPr id="27" name="Slide Number Placeholder 4"/>
          <p:cNvSpPr>
            <a:spLocks noGrp="1"/>
          </p:cNvSpPr>
          <p:nvPr>
            <p:ph type="sldNum" sz="quarter" idx="12"/>
          </p:nvPr>
        </p:nvSpPr>
        <p:spPr>
          <a:xfrm>
            <a:off x="8316416" y="239713"/>
            <a:ext cx="506288" cy="293687"/>
          </a:xfrm>
        </p:spPr>
        <p:txBody>
          <a:bodyPr/>
          <a:lstStyle/>
          <a:p>
            <a:fld id="{5AB28968-4576-8245-B1C7-9D2FDA151DA6}" type="slidenum">
              <a:rPr lang="en-US" smtClean="0"/>
              <a:pPr/>
              <a:t>11</a:t>
            </a:fld>
            <a:endParaRPr lang="en-US" dirty="0"/>
          </a:p>
        </p:txBody>
      </p:sp>
      <p:sp>
        <p:nvSpPr>
          <p:cNvPr id="31" name="Content Placeholder 2"/>
          <p:cNvSpPr txBox="1">
            <a:spLocks/>
          </p:cNvSpPr>
          <p:nvPr/>
        </p:nvSpPr>
        <p:spPr bwMode="auto">
          <a:xfrm>
            <a:off x="512772" y="1605529"/>
            <a:ext cx="4542656" cy="448776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a:lnSpc>
                <a:spcPct val="100000"/>
              </a:lnSpc>
              <a:spcBef>
                <a:spcPts val="0"/>
              </a:spcBef>
              <a:spcAft>
                <a:spcPts val="300"/>
              </a:spcAft>
              <a:defRPr/>
            </a:pPr>
            <a:r>
              <a:rPr lang="en-GB" sz="1400" b="1" kern="0" dirty="0"/>
              <a:t>STEPS ALREADY TAKEN</a:t>
            </a:r>
          </a:p>
          <a:p>
            <a:pPr>
              <a:lnSpc>
                <a:spcPct val="100000"/>
              </a:lnSpc>
              <a:spcBef>
                <a:spcPts val="0"/>
              </a:spcBef>
              <a:spcAft>
                <a:spcPts val="300"/>
              </a:spcAft>
              <a:defRPr/>
            </a:pPr>
            <a:r>
              <a:rPr lang="en-GB" sz="1400" kern="0" dirty="0"/>
              <a:t>Strengthen Board</a:t>
            </a:r>
          </a:p>
          <a:p>
            <a:pPr>
              <a:lnSpc>
                <a:spcPct val="100000"/>
              </a:lnSpc>
              <a:spcBef>
                <a:spcPts val="0"/>
              </a:spcBef>
              <a:spcAft>
                <a:spcPts val="300"/>
              </a:spcAft>
              <a:defRPr/>
            </a:pPr>
            <a:r>
              <a:rPr lang="en-GB" sz="1400" kern="0" dirty="0"/>
              <a:t>New Operations Manager </a:t>
            </a:r>
          </a:p>
          <a:p>
            <a:pPr>
              <a:lnSpc>
                <a:spcPct val="100000"/>
              </a:lnSpc>
              <a:spcBef>
                <a:spcPts val="0"/>
              </a:spcBef>
              <a:spcAft>
                <a:spcPts val="300"/>
              </a:spcAft>
              <a:defRPr/>
            </a:pPr>
            <a:r>
              <a:rPr lang="en-GB" sz="1400" kern="0" dirty="0"/>
              <a:t>New Sales Manager (Europe/South America)</a:t>
            </a:r>
          </a:p>
          <a:p>
            <a:pPr>
              <a:lnSpc>
                <a:spcPct val="100000"/>
              </a:lnSpc>
              <a:spcBef>
                <a:spcPts val="0"/>
              </a:spcBef>
              <a:spcAft>
                <a:spcPts val="300"/>
              </a:spcAft>
              <a:defRPr/>
            </a:pPr>
            <a:endParaRPr lang="en-GB" sz="1400" kern="0" dirty="0"/>
          </a:p>
          <a:p>
            <a:pPr>
              <a:lnSpc>
                <a:spcPct val="100000"/>
              </a:lnSpc>
              <a:spcBef>
                <a:spcPts val="0"/>
              </a:spcBef>
              <a:spcAft>
                <a:spcPts val="300"/>
              </a:spcAft>
              <a:defRPr/>
            </a:pPr>
            <a:r>
              <a:rPr lang="en-GB" sz="1400" b="1" kern="0" dirty="0"/>
              <a:t>EXTEND PRODUCT RANGE</a:t>
            </a:r>
          </a:p>
          <a:p>
            <a:pPr>
              <a:lnSpc>
                <a:spcPct val="100000"/>
              </a:lnSpc>
              <a:spcBef>
                <a:spcPts val="0"/>
              </a:spcBef>
              <a:spcAft>
                <a:spcPts val="300"/>
              </a:spcAft>
              <a:defRPr/>
            </a:pPr>
            <a:r>
              <a:rPr lang="en-GB" sz="1400" kern="0" dirty="0"/>
              <a:t>Develop new security product range</a:t>
            </a:r>
          </a:p>
          <a:p>
            <a:pPr>
              <a:lnSpc>
                <a:spcPct val="100000"/>
              </a:lnSpc>
              <a:spcBef>
                <a:spcPts val="0"/>
              </a:spcBef>
              <a:spcAft>
                <a:spcPts val="300"/>
              </a:spcAft>
              <a:defRPr/>
            </a:pPr>
            <a:r>
              <a:rPr lang="en-GB" sz="1400" kern="0" dirty="0"/>
              <a:t>Partnerships and licensing</a:t>
            </a:r>
          </a:p>
          <a:p>
            <a:pPr>
              <a:lnSpc>
                <a:spcPct val="100000"/>
              </a:lnSpc>
              <a:spcBef>
                <a:spcPts val="0"/>
              </a:spcBef>
              <a:spcAft>
                <a:spcPts val="300"/>
              </a:spcAft>
              <a:defRPr/>
            </a:pPr>
            <a:endParaRPr lang="en-GB" sz="1400" kern="0" dirty="0"/>
          </a:p>
          <a:p>
            <a:pPr>
              <a:lnSpc>
                <a:spcPct val="100000"/>
              </a:lnSpc>
              <a:spcBef>
                <a:spcPts val="0"/>
              </a:spcBef>
              <a:spcAft>
                <a:spcPts val="300"/>
              </a:spcAft>
              <a:defRPr/>
            </a:pPr>
            <a:r>
              <a:rPr lang="en-GB" sz="1400" b="1" kern="0" dirty="0"/>
              <a:t>LONGER TERM: ACQUISITION</a:t>
            </a:r>
          </a:p>
          <a:p>
            <a:pPr>
              <a:lnSpc>
                <a:spcPct val="100000"/>
              </a:lnSpc>
              <a:spcBef>
                <a:spcPts val="0"/>
              </a:spcBef>
              <a:spcAft>
                <a:spcPts val="300"/>
              </a:spcAft>
              <a:defRPr/>
            </a:pPr>
            <a:r>
              <a:rPr lang="en-GB" sz="1400" kern="0" dirty="0"/>
              <a:t>Target companies with significant revenues and:</a:t>
            </a:r>
          </a:p>
          <a:p>
            <a:pPr marL="266700" indent="-266700">
              <a:lnSpc>
                <a:spcPct val="100000"/>
              </a:lnSpc>
              <a:spcBef>
                <a:spcPts val="0"/>
              </a:spcBef>
              <a:spcAft>
                <a:spcPts val="300"/>
              </a:spcAft>
              <a:buFont typeface="Arial" panose="020B0604020202020204" pitchFamily="34" charset="0"/>
              <a:buChar char="•"/>
              <a:defRPr/>
            </a:pPr>
            <a:r>
              <a:rPr lang="en-GB" sz="1400" kern="0" dirty="0"/>
              <a:t>Technology synergies (e.g. X-ray companies) and/or</a:t>
            </a:r>
          </a:p>
          <a:p>
            <a:pPr marL="266700" indent="-266700">
              <a:lnSpc>
                <a:spcPct val="100000"/>
              </a:lnSpc>
              <a:spcBef>
                <a:spcPts val="0"/>
              </a:spcBef>
              <a:spcAft>
                <a:spcPts val="300"/>
              </a:spcAft>
              <a:buFont typeface="Arial" panose="020B0604020202020204" pitchFamily="34" charset="0"/>
              <a:buChar char="•"/>
              <a:defRPr/>
            </a:pPr>
            <a:r>
              <a:rPr lang="en-GB" sz="1400" kern="0" dirty="0"/>
              <a:t>Market synergies (e.g. bomb tech suppliers)</a:t>
            </a:r>
          </a:p>
          <a:p>
            <a:pPr>
              <a:lnSpc>
                <a:spcPct val="100000"/>
              </a:lnSpc>
              <a:spcBef>
                <a:spcPts val="0"/>
              </a:spcBef>
              <a:spcAft>
                <a:spcPts val="300"/>
              </a:spcAft>
              <a:defRPr/>
            </a:pPr>
            <a:r>
              <a:rPr lang="en-GB" sz="1400" kern="0" dirty="0"/>
              <a:t>Debt/equity funding</a:t>
            </a:r>
          </a:p>
          <a:p>
            <a:pPr>
              <a:lnSpc>
                <a:spcPct val="100000"/>
              </a:lnSpc>
              <a:spcBef>
                <a:spcPts val="0"/>
              </a:spcBef>
              <a:spcAft>
                <a:spcPts val="300"/>
              </a:spcAft>
              <a:defRPr/>
            </a:pPr>
            <a:r>
              <a:rPr lang="en-GB" sz="1400" kern="0" dirty="0"/>
              <a:t>Requires shareholder support</a:t>
            </a:r>
          </a:p>
          <a:p>
            <a:pPr>
              <a:spcBef>
                <a:spcPts val="0"/>
              </a:spcBef>
              <a:spcAft>
                <a:spcPts val="0"/>
              </a:spcAft>
              <a:defRPr/>
            </a:pPr>
            <a:endParaRPr lang="en-GB" sz="1400" kern="0" dirty="0"/>
          </a:p>
          <a:p>
            <a:pPr marL="271463" indent="-271463">
              <a:spcBef>
                <a:spcPts val="0"/>
              </a:spcBef>
              <a:spcAft>
                <a:spcPts val="0"/>
              </a:spcAft>
              <a:defRPr/>
            </a:pPr>
            <a:r>
              <a:rPr lang="en-GB" sz="1100" kern="0" dirty="0"/>
              <a:t>	</a:t>
            </a:r>
            <a:endParaRPr lang="en-GB" sz="1400" kern="0" dirty="0"/>
          </a:p>
        </p:txBody>
      </p:sp>
      <p:sp>
        <p:nvSpPr>
          <p:cNvPr id="2" name="Rectangle 1"/>
          <p:cNvSpPr>
            <a:spLocks noChangeArrowheads="1"/>
          </p:cNvSpPr>
          <p:nvPr/>
        </p:nvSpPr>
        <p:spPr bwMode="auto">
          <a:xfrm>
            <a:off x="0" y="-28575"/>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GB" altLang="en-US" sz="1100" b="0" i="0" u="none" strike="noStrike" cap="none" normalizeH="0" baseline="0" dirty="0">
                <a:ln>
                  <a:noFill/>
                </a:ln>
                <a:solidFill>
                  <a:schemeClr val="tx1"/>
                </a:solidFill>
                <a:effectLst/>
                <a:latin typeface="Arial" panose="020B0604020202020204" pitchFamily="34" charset="0"/>
                <a:ea typeface="Calibri" panose="020F0502020204030204" pitchFamily="34" charset="0"/>
                <a:cs typeface="Times New Roman" panose="02020603050405020304" pitchFamily="18" charset="0"/>
              </a:rPr>
              <a:t> </a:t>
            </a:r>
            <a:endParaRPr kumimoji="0" lang="en-GB" altLang="en-US" sz="1800" b="0" i="0" u="none" strike="noStrike" cap="none" normalizeH="0" baseline="0" dirty="0">
              <a:ln>
                <a:noFill/>
              </a:ln>
              <a:solidFill>
                <a:schemeClr val="tx1"/>
              </a:solidFill>
              <a:effectLst/>
              <a:latin typeface="Arial" panose="020B0604020202020204" pitchFamily="34" charset="0"/>
            </a:endParaRPr>
          </a:p>
        </p:txBody>
      </p:sp>
      <p:pic>
        <p:nvPicPr>
          <p:cNvPr id="1026" name="Picture 11" descr="image00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604687" y="1219270"/>
            <a:ext cx="3296096" cy="21990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7" name="Picture 12" descr="image003"/>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5604687" y="3541632"/>
            <a:ext cx="3298430" cy="22005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 name="Title 1">
            <a:extLst>
              <a:ext uri="{FF2B5EF4-FFF2-40B4-BE49-F238E27FC236}">
                <a16:creationId xmlns:a16="http://schemas.microsoft.com/office/drawing/2014/main" id="{84ED0DB1-0B6F-4900-81FC-1E5DD69B708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altLang="en-US" dirty="0"/>
              <a:t>Image Scan – outlook</a:t>
            </a:r>
            <a:endParaRPr lang="en-GB" kern="0" dirty="0"/>
          </a:p>
        </p:txBody>
      </p:sp>
    </p:spTree>
    <p:extLst>
      <p:ext uri="{BB962C8B-B14F-4D97-AF65-F5344CB8AC3E}">
        <p14:creationId xmlns:p14="http://schemas.microsoft.com/office/powerpoint/2010/main" val="17639251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2"/>
          <p:cNvSpPr txBox="1">
            <a:spLocks/>
          </p:cNvSpPr>
          <p:nvPr/>
        </p:nvSpPr>
        <p:spPr bwMode="auto">
          <a:xfrm>
            <a:off x="562150" y="1412776"/>
            <a:ext cx="7394226" cy="2304488"/>
          </a:xfrm>
          <a:prstGeom prst="rect">
            <a:avLst/>
          </a:prstGeom>
          <a:noFill/>
          <a:ln>
            <a:noFill/>
          </a:ln>
          <a:extLst/>
        </p:spPr>
        <p:txBody>
          <a:bodyPr/>
          <a:lstStyle>
            <a:lvl1pPr marL="180975" indent="-180975" algn="l" rtl="0" eaLnBrk="0" fontAlgn="base" hangingPunct="0">
              <a:spcBef>
                <a:spcPct val="60000"/>
              </a:spcBef>
              <a:spcAft>
                <a:spcPct val="0"/>
              </a:spcAft>
              <a:buClr>
                <a:srgbClr val="003553"/>
              </a:buClr>
              <a:buSzPct val="110000"/>
              <a:buChar char="•"/>
              <a:defRPr sz="2000">
                <a:solidFill>
                  <a:srgbClr val="003553"/>
                </a:solidFill>
                <a:latin typeface="+mn-lt"/>
                <a:ea typeface="MS PGothic" panose="020B0600070205080204" pitchFamily="34" charset="-128"/>
                <a:cs typeface="MS PGothic" pitchFamily="34" charset="-128"/>
              </a:defRPr>
            </a:lvl1pPr>
            <a:lvl2pPr marL="714375" indent="-266700" algn="l" rtl="0" eaLnBrk="0" fontAlgn="base" hangingPunct="0">
              <a:spcBef>
                <a:spcPct val="60000"/>
              </a:spcBef>
              <a:spcAft>
                <a:spcPct val="0"/>
              </a:spcAft>
              <a:buClr>
                <a:srgbClr val="003553"/>
              </a:buClr>
              <a:buSzPct val="110000"/>
              <a:buChar char="–"/>
              <a:defRPr>
                <a:solidFill>
                  <a:srgbClr val="003553"/>
                </a:solidFill>
                <a:latin typeface="+mn-lt"/>
                <a:ea typeface="MS PGothic" panose="020B0600070205080204" pitchFamily="34" charset="-128"/>
              </a:defRPr>
            </a:lvl2pPr>
            <a:lvl3pPr marL="1076325" indent="-180975" algn="l" rtl="0" eaLnBrk="0" fontAlgn="base" hangingPunct="0">
              <a:spcBef>
                <a:spcPct val="60000"/>
              </a:spcBef>
              <a:spcAft>
                <a:spcPct val="0"/>
              </a:spcAft>
              <a:buClr>
                <a:srgbClr val="003553"/>
              </a:buClr>
              <a:buSzPct val="110000"/>
              <a:buChar char="•"/>
              <a:defRPr sz="1600">
                <a:solidFill>
                  <a:srgbClr val="003553"/>
                </a:solidFill>
                <a:latin typeface="+mn-lt"/>
                <a:ea typeface="MS PGothic" panose="020B0600070205080204" pitchFamily="34" charset="-128"/>
              </a:defRPr>
            </a:lvl3pPr>
            <a:lvl4pPr marL="1438275" indent="-180975" algn="l" rtl="0" eaLnBrk="0" fontAlgn="base" hangingPunct="0">
              <a:spcBef>
                <a:spcPct val="60000"/>
              </a:spcBef>
              <a:spcAft>
                <a:spcPct val="0"/>
              </a:spcAft>
              <a:buClr>
                <a:srgbClr val="003553"/>
              </a:buClr>
              <a:buSzPct val="110000"/>
              <a:buChar char="–"/>
              <a:defRPr sz="1400">
                <a:solidFill>
                  <a:srgbClr val="003553"/>
                </a:solidFill>
                <a:latin typeface="+mn-lt"/>
                <a:ea typeface="MS PGothic" panose="020B0600070205080204" pitchFamily="34" charset="-128"/>
              </a:defRPr>
            </a:lvl4pPr>
            <a:lvl5pPr marL="1790700" indent="-171450" algn="l" rtl="0" eaLnBrk="0" fontAlgn="base" hangingPunct="0">
              <a:spcBef>
                <a:spcPct val="60000"/>
              </a:spcBef>
              <a:spcAft>
                <a:spcPct val="0"/>
              </a:spcAft>
              <a:buClr>
                <a:srgbClr val="003553"/>
              </a:buClr>
              <a:buSzPct val="110000"/>
              <a:buChar char="»"/>
              <a:defRPr sz="1400">
                <a:solidFill>
                  <a:srgbClr val="003553"/>
                </a:solidFill>
                <a:latin typeface="+mn-lt"/>
                <a:ea typeface="MS PGothic" panose="020B0600070205080204" pitchFamily="34" charset="-128"/>
              </a:defRPr>
            </a:lvl5pPr>
            <a:lvl6pPr marL="2247900" indent="-171450" algn="l" rtl="0" eaLnBrk="1" fontAlgn="base" hangingPunct="1">
              <a:spcBef>
                <a:spcPct val="60000"/>
              </a:spcBef>
              <a:spcAft>
                <a:spcPct val="0"/>
              </a:spcAft>
              <a:buClr>
                <a:srgbClr val="0070AF"/>
              </a:buClr>
              <a:buSzPct val="110000"/>
              <a:buChar char="»"/>
              <a:defRPr sz="1400">
                <a:solidFill>
                  <a:srgbClr val="003553"/>
                </a:solidFill>
                <a:latin typeface="+mn-lt"/>
              </a:defRPr>
            </a:lvl6pPr>
            <a:lvl7pPr marL="2705100" indent="-171450" algn="l" rtl="0" eaLnBrk="1" fontAlgn="base" hangingPunct="1">
              <a:spcBef>
                <a:spcPct val="60000"/>
              </a:spcBef>
              <a:spcAft>
                <a:spcPct val="0"/>
              </a:spcAft>
              <a:buClr>
                <a:srgbClr val="0070AF"/>
              </a:buClr>
              <a:buSzPct val="110000"/>
              <a:buChar char="»"/>
              <a:defRPr sz="1400">
                <a:solidFill>
                  <a:srgbClr val="003553"/>
                </a:solidFill>
                <a:latin typeface="+mn-lt"/>
              </a:defRPr>
            </a:lvl7pPr>
            <a:lvl8pPr marL="3162300" indent="-171450" algn="l" rtl="0" eaLnBrk="1" fontAlgn="base" hangingPunct="1">
              <a:spcBef>
                <a:spcPct val="60000"/>
              </a:spcBef>
              <a:spcAft>
                <a:spcPct val="0"/>
              </a:spcAft>
              <a:buClr>
                <a:srgbClr val="0070AF"/>
              </a:buClr>
              <a:buSzPct val="110000"/>
              <a:buChar char="»"/>
              <a:defRPr sz="1400">
                <a:solidFill>
                  <a:srgbClr val="003553"/>
                </a:solidFill>
                <a:latin typeface="+mn-lt"/>
              </a:defRPr>
            </a:lvl8pPr>
            <a:lvl9pPr marL="3619500" indent="-171450" algn="l" rtl="0" eaLnBrk="1" fontAlgn="base" hangingPunct="1">
              <a:spcBef>
                <a:spcPct val="60000"/>
              </a:spcBef>
              <a:spcAft>
                <a:spcPct val="0"/>
              </a:spcAft>
              <a:buClr>
                <a:srgbClr val="0070AF"/>
              </a:buClr>
              <a:buSzPct val="110000"/>
              <a:buChar char="»"/>
              <a:defRPr sz="1400">
                <a:solidFill>
                  <a:srgbClr val="003553"/>
                </a:solidFill>
                <a:latin typeface="+mn-lt"/>
              </a:defRPr>
            </a:lvl9pPr>
          </a:lstStyle>
          <a:p>
            <a:pPr marL="0" indent="0">
              <a:spcBef>
                <a:spcPts val="1800"/>
              </a:spcBef>
              <a:buNone/>
            </a:pPr>
            <a:r>
              <a:rPr lang="en-US" sz="1600" b="1" dirty="0">
                <a:solidFill>
                  <a:schemeClr val="tx1"/>
                </a:solidFill>
              </a:rPr>
              <a:t>2019 Year end results expected to be in line with market expectations</a:t>
            </a:r>
          </a:p>
          <a:p>
            <a:pPr marL="0" indent="0">
              <a:spcBef>
                <a:spcPts val="1800"/>
              </a:spcBef>
              <a:buNone/>
            </a:pPr>
            <a:r>
              <a:rPr lang="en-US" sz="1600" b="1" dirty="0">
                <a:solidFill>
                  <a:schemeClr val="tx1"/>
                </a:solidFill>
              </a:rPr>
              <a:t>The Company operates in attractive, growing markets</a:t>
            </a:r>
            <a:endParaRPr lang="en-GB" sz="1600" b="1" dirty="0">
              <a:solidFill>
                <a:schemeClr val="tx1"/>
              </a:solidFill>
            </a:endParaRPr>
          </a:p>
          <a:p>
            <a:pPr marL="0" indent="0">
              <a:spcBef>
                <a:spcPts val="1800"/>
              </a:spcBef>
              <a:buNone/>
            </a:pPr>
            <a:r>
              <a:rPr lang="en-US" sz="1600" b="1" dirty="0">
                <a:solidFill>
                  <a:schemeClr val="tx1"/>
                </a:solidFill>
              </a:rPr>
              <a:t>Strong product pipeline and new customers provide confidence for rapid return to growth</a:t>
            </a:r>
            <a:endParaRPr lang="en-GB" sz="1600" b="1" dirty="0">
              <a:solidFill>
                <a:schemeClr val="tx1"/>
              </a:solidFill>
            </a:endParaRPr>
          </a:p>
          <a:p>
            <a:pPr marL="0" indent="0">
              <a:spcBef>
                <a:spcPts val="1800"/>
              </a:spcBef>
              <a:buNone/>
            </a:pPr>
            <a:r>
              <a:rPr lang="en-US" sz="1600" b="1" dirty="0">
                <a:solidFill>
                  <a:schemeClr val="tx1"/>
                </a:solidFill>
              </a:rPr>
              <a:t>Ambitious and focused management</a:t>
            </a:r>
            <a:endParaRPr lang="en-GB" sz="1600" b="1" dirty="0">
              <a:solidFill>
                <a:schemeClr val="tx1"/>
              </a:solidFill>
            </a:endParaRPr>
          </a:p>
        </p:txBody>
      </p:sp>
      <p:sp>
        <p:nvSpPr>
          <p:cNvPr id="8" name="Slide Number Placeholder 4"/>
          <p:cNvSpPr>
            <a:spLocks noGrp="1"/>
          </p:cNvSpPr>
          <p:nvPr>
            <p:ph type="sldNum" sz="quarter" idx="12"/>
          </p:nvPr>
        </p:nvSpPr>
        <p:spPr>
          <a:xfrm>
            <a:off x="8316416" y="239713"/>
            <a:ext cx="506288" cy="293687"/>
          </a:xfrm>
        </p:spPr>
        <p:txBody>
          <a:bodyPr/>
          <a:lstStyle/>
          <a:p>
            <a:fld id="{5AB28968-4576-8245-B1C7-9D2FDA151DA6}" type="slidenum">
              <a:rPr lang="en-US" smtClean="0"/>
              <a:pPr/>
              <a:t>12</a:t>
            </a:fld>
            <a:endParaRPr lang="en-US" dirty="0"/>
          </a:p>
        </p:txBody>
      </p:sp>
      <p:pic>
        <p:nvPicPr>
          <p:cNvPr id="10" name="Content Placeholder 7" descr="DSC_2119.png">
            <a:extLst>
              <a:ext uri="{FF2B5EF4-FFF2-40B4-BE49-F238E27FC236}">
                <a16:creationId xmlns:a16="http://schemas.microsoft.com/office/drawing/2014/main" id="{13C33A5B-1D82-4EC1-B4C3-5D48452ADDB6}"/>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475810" y="3645024"/>
            <a:ext cx="3168198" cy="2117719"/>
          </a:xfrm>
          <a:prstGeom prst="rect">
            <a:avLst/>
          </a:prstGeom>
        </p:spPr>
      </p:pic>
      <p:pic>
        <p:nvPicPr>
          <p:cNvPr id="11" name="Picture 10">
            <a:extLst>
              <a:ext uri="{FF2B5EF4-FFF2-40B4-BE49-F238E27FC236}">
                <a16:creationId xmlns:a16="http://schemas.microsoft.com/office/drawing/2014/main" id="{B9059B4D-5FCE-46BA-8EA0-9C23B3916872}"/>
              </a:ext>
            </a:extLst>
          </p:cNvPr>
          <p:cNvPicPr/>
          <p:nvPr/>
        </p:nvPicPr>
        <p:blipFill>
          <a:blip r:embed="rId4" cstate="print">
            <a:extLst>
              <a:ext uri="{28A0092B-C50C-407E-A947-70E740481C1C}">
                <a14:useLocalDpi xmlns:a14="http://schemas.microsoft.com/office/drawing/2010/main"/>
              </a:ext>
            </a:extLst>
          </a:blip>
          <a:srcRect/>
          <a:stretch>
            <a:fillRect/>
          </a:stretch>
        </p:blipFill>
        <p:spPr bwMode="auto">
          <a:xfrm>
            <a:off x="4572000" y="3645024"/>
            <a:ext cx="3095295" cy="2117719"/>
          </a:xfrm>
          <a:prstGeom prst="rect">
            <a:avLst/>
          </a:prstGeom>
          <a:noFill/>
          <a:ln>
            <a:noFill/>
          </a:ln>
        </p:spPr>
      </p:pic>
      <p:sp>
        <p:nvSpPr>
          <p:cNvPr id="9" name="Title 1">
            <a:extLst>
              <a:ext uri="{FF2B5EF4-FFF2-40B4-BE49-F238E27FC236}">
                <a16:creationId xmlns:a16="http://schemas.microsoft.com/office/drawing/2014/main" id="{84ED0DB1-0B6F-4900-81FC-1E5DD69B708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altLang="en-US" dirty="0"/>
              <a:t>Summary</a:t>
            </a:r>
            <a:endParaRPr lang="en-GB" kern="0" dirty="0"/>
          </a:p>
        </p:txBody>
      </p:sp>
    </p:spTree>
    <p:extLst>
      <p:ext uri="{BB962C8B-B14F-4D97-AF65-F5344CB8AC3E}">
        <p14:creationId xmlns:p14="http://schemas.microsoft.com/office/powerpoint/2010/main" val="25043820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Disclaimer</a:t>
            </a:r>
          </a:p>
        </p:txBody>
      </p:sp>
      <p:sp>
        <p:nvSpPr>
          <p:cNvPr id="3" name="Content Placeholder 2"/>
          <p:cNvSpPr>
            <a:spLocks noGrp="1"/>
          </p:cNvSpPr>
          <p:nvPr>
            <p:ph idx="1"/>
          </p:nvPr>
        </p:nvSpPr>
        <p:spPr>
          <a:xfrm>
            <a:off x="542925" y="1219202"/>
            <a:ext cx="8061523" cy="4802086"/>
          </a:xfrm>
        </p:spPr>
        <p:txBody>
          <a:bodyPr/>
          <a:lstStyle/>
          <a:p>
            <a:r>
              <a:rPr lang="en-NZ" sz="550" dirty="0"/>
              <a:t>These presentation slides (the “Slides”) have been issued by Image Scan Holdings Plc (the “Company”) in relation to its Annual General Meeting on 27 February 2019..</a:t>
            </a:r>
            <a:endParaRPr lang="en-GB" sz="550" dirty="0"/>
          </a:p>
          <a:p>
            <a:pPr algn="just"/>
            <a:r>
              <a:rPr lang="en-NZ" sz="550" dirty="0"/>
              <a:t>The Slides have been prepared by and are the sole responsibility of the Company. Although all reasonable care has been taken to ensure that the facts stated in the Slides and accompanying verbal presentation are true and accurate to the best of the directors' of the Company (the “Directors”) knowledge, information and belief and that the opinions expressed are fair and reasonable, no representation, undertaking or warranty is made or given, in either case, expressly or impliedly, by the Company or any of its subsidiaries or Cantor Fitzgerald Europe (“Cantor”) or any of their respective shareholders, directors, officers, employees, advisers or agents as to the accuracy, fairness, reliability or completeness of the information or opinions contained in the Slides or the accompanying verbal presentation or as to the reasonableness of any assumptions on which any of the same is based or the use of any of the same.  Accordingly, no such person will be liable for any direct, indirect or consequential loss or damage suffered by any person resulting from the use of the information or opinions contained herein (which should not be relied upon), or for any opinions expressed by any such person, or any errors, omissions or misstatements made by any of them, save in the event of fraud or wilful default. Prospective investors are encouraged to obtain separate and independent verification of information and opinions contained herein as part of their own due diligence.</a:t>
            </a:r>
            <a:endParaRPr lang="en-GB" sz="550" dirty="0"/>
          </a:p>
          <a:p>
            <a:pPr algn="just"/>
            <a:r>
              <a:rPr lang="en-NZ" sz="550" dirty="0"/>
              <a:t>The Slides have not been approved by an authorised person for the purposes of section 21 of the Financial Services and Markets Act 2000 (as amended) (“FSMA”).  In the United Kingdom, the Slides are exempt from the general restriction in section 21 of FSMA on the communication of invitations or inducements to engage in investment activity pursuant to the Financial Services and Markets Act 2000 (Financial Promotion) Order 2005 (the “Financial Promotion Order”) on the grounds that it is directed only at the following, being persons who the Company reasonably believes to be: (a) persons having professional experience in matters relating to investments (being “Investment Professionals” within the meaning of article 19(5) of the Financial Promotion Order); (b) persons who fall within article 49 of the Financial Promotion Order (high net worth companies, unincorporated associations, or partnerships or the trustees of high value trusts), or (c) other persons who have professional experience in matters relating to investments and to whom the Slides and accompanying verbal presentation may otherwise be lawfully communicated (all such persons together being referred to as “Relevant Persons”).  By attending the presentation of the Slides, you represent and warrant that you are a Relevant Person. The content of the Slides is only available to Relevant Persons, and is not to be disclosed to any other person of any other description, including those that do not have professional experience in matters in relation to investments, and should not be used for any other purpose, and any other person who receives the Slides should not rely or act upon them.  Any investment or investment activity or controlled activity to which the Slides relates is available only to such Relevant Persons and will be engaged in only with such Relevant Persons. Reliance on the communication set out in the Slides for the purpose of engaging in any investment activity may expose an individual to a significant risk of losing all of the property invested or of incurring additional liability.  Any individual who is in any doubt about the investment to which the Slides relate should consult an authorised person specialising in advising on investments of the kind referred to in the Slides.</a:t>
            </a:r>
            <a:endParaRPr lang="en-GB" sz="550" dirty="0"/>
          </a:p>
          <a:p>
            <a:pPr algn="just"/>
            <a:r>
              <a:rPr lang="en-NZ" sz="550" dirty="0"/>
              <a:t>The distribution of the Slides in other jurisdictions may be restricted by law and persons into whose possession the Slides come should inform themselves about, and observe, any such restrictions. Any failure to comply with these restrictions may constitute a violation of the laws of any such other jurisdictions. The Slides are not for distribution outside the United Kingdom and, in particular, the Slides or any copy of them should not be distributed, published, reproduced or otherwise made available in whole or in part by recipients to any other person, directly or indirectly, by any means (including electronic transmission) either to persons with addresses in Canada, Australia, Japan, the Republic of South Africa and the Republic of Ireland or to persons with an address in the United States, its territories or possessions or to any citizens, nationals or residents thereof, or to any corporation, partnership or other entity created or organised under the laws thereof, or any other country outside the United Kingdom where such distribution may lead to a breach of any legal or regulatory requirement. Any such distribution could result in a violation of Canadian, Australian, Japanese, United States, South African or the Republic of Ireland law.  By attending the presentation and/or accepting the Slides, you agree to keep permanently confidential the information contained herein or sent herewith or made available in connection to with further enquiries unless and until it comes into the public domain through no fault of your own and the Slides are being supplied solely for your information. The Slides may not be copied, reproduced or distributed, in whole or in part, to others or published at any time without the prior written consent of the Company and Cantor.  Without prejudice to the foregoing, neither the Company, Cantor nor its advisers, nor its representatives accept any liability whatsoever for any loss howsoever arising, directly or indirectly, from use of the Slides or its contents or otherwise arising in connection therewith. </a:t>
            </a:r>
            <a:endParaRPr lang="en-GB" sz="550" dirty="0"/>
          </a:p>
          <a:p>
            <a:pPr algn="just"/>
            <a:r>
              <a:rPr lang="en-NZ" sz="550" dirty="0"/>
              <a:t>The information and opinions contained in the Slides and accompanying verbal presentation are provided as at the date of this presentation and are subject to change without notice.  Save as otherwise expressly agreed, none of the above should be treated as imposing any obligation to update or correct any inaccuracy contained herein or be otherwise liable to you or any other person in respect of any such information. In particular, and without limitation, nothing in the Slides and accompanying verbal presentation should be relied on for any purpose.</a:t>
            </a:r>
            <a:endParaRPr lang="en-GB" sz="550" dirty="0"/>
          </a:p>
          <a:p>
            <a:pPr algn="just"/>
            <a:r>
              <a:rPr lang="en-NZ" sz="550" dirty="0"/>
              <a:t>The Slides and the accompanying verbal presentation contain certain forward-looking statements and projections.  These statements relate to future events or future performance and reflect the Directors’ and management's expectations regarding the Company’s growth, results of operations, performance and business prospects and opportunities.  Such forward-looking statements reflect the Directors and management’s current beliefs and are based on information currently available to the Directors and management and are based on reasonable assumptions as at the date of this presentation.  Such forward-looking statements involve known and unknown risks, uncertainties and other important factors beyond the control of the Company, the Directors or management that could cause actual performance or achievements or other expectations expressed to be materially different from such forward-looking statements.  No assurance, however, can be given that the expectations will be achieved.  While the Company makes these forward-looking statements in good faith, neither the Company, nor its Directors and management, can guarantee that the anticipated future results will be achieved and accordingly, you should not rely on any forward-looking statements and the Company accepts no obligation to disseminate any updates or revisions to such forward-looking statements.  </a:t>
            </a:r>
            <a:endParaRPr lang="en-GB" sz="550" dirty="0"/>
          </a:p>
          <a:p>
            <a:pPr algn="just"/>
            <a:r>
              <a:rPr lang="en-NZ" sz="550" dirty="0"/>
              <a:t>Cantor is the Company’s Nominated Adviser and Broker and is advising the Company and no one else and will not be responsible to anyone other than the Company for providing the protections afforded to customers of Cantor.  Any other person should seek their own independent legal, investment and tax advice as they see fit.  Cantor’s responsibilities as the Company’s Nominated Adviser under the AIM Rules will be owed solely to London Stock Exchange plc and not to the Company, to any of its Directors or any other person in respect of a decision to subscribe for or acquire shares or other securities in the Company. Cantor has not authorised the contents of, or any part of, the Slides for the purposes of section 21 of FSMA and no representation or warranty, express or implied, is made as to any of the Slides contents.</a:t>
            </a:r>
            <a:endParaRPr lang="en-GB" sz="550" dirty="0"/>
          </a:p>
          <a:p>
            <a:pPr algn="just"/>
            <a:r>
              <a:rPr lang="en-NZ" sz="550" dirty="0"/>
              <a:t>By agreeing to receive the Slides and continuing to attend the presentation to which they relate you: (i) represent and warrant that you are a Relevant Person and (ii) agree to the foregoing (including, without limitation, that the liability of the Company or Cantor and their respective directors, officers, employees, agents and advisors shall be limited in the manner described above. </a:t>
            </a:r>
            <a:endParaRPr lang="en-GB" sz="550" dirty="0"/>
          </a:p>
          <a:p>
            <a:pPr algn="just"/>
            <a:r>
              <a:rPr lang="en-NZ" sz="550" dirty="0"/>
              <a:t>IF YOU ARE NOT A RELEVANT PERSON OR DO NOT AGREE WITH THE FOREGOING, PLEASE IDENTIFY YOURSELF IMMEDIATELY</a:t>
            </a:r>
            <a:r>
              <a:rPr lang="en-NZ" sz="600" dirty="0"/>
              <a:t>.</a:t>
            </a:r>
            <a:endParaRPr lang="en-GB" sz="600" dirty="0"/>
          </a:p>
          <a:p>
            <a:pPr algn="just"/>
            <a:endParaRPr lang="en-GB" dirty="0"/>
          </a:p>
        </p:txBody>
      </p:sp>
      <p:sp>
        <p:nvSpPr>
          <p:cNvPr id="5" name="Slide Number Placeholder 4"/>
          <p:cNvSpPr>
            <a:spLocks noGrp="1"/>
          </p:cNvSpPr>
          <p:nvPr>
            <p:ph type="sldNum" sz="quarter" idx="12"/>
          </p:nvPr>
        </p:nvSpPr>
        <p:spPr/>
        <p:txBody>
          <a:bodyPr/>
          <a:lstStyle/>
          <a:p>
            <a:fld id="{5AB28968-4576-8245-B1C7-9D2FDA151DA6}" type="slidenum">
              <a:rPr lang="en-US" smtClean="0"/>
              <a:pPr/>
              <a:t>2</a:t>
            </a:fld>
            <a:endParaRPr lang="en-US" dirty="0"/>
          </a:p>
        </p:txBody>
      </p:sp>
    </p:spTree>
    <p:extLst>
      <p:ext uri="{BB962C8B-B14F-4D97-AF65-F5344CB8AC3E}">
        <p14:creationId xmlns:p14="http://schemas.microsoft.com/office/powerpoint/2010/main" val="354006997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p:cNvSpPr>
            <a:spLocks noGrp="1"/>
          </p:cNvSpPr>
          <p:nvPr>
            <p:ph type="title"/>
          </p:nvPr>
        </p:nvSpPr>
        <p:spPr>
          <a:xfrm>
            <a:off x="533400" y="457201"/>
            <a:ext cx="6846912" cy="533400"/>
          </a:xfrm>
        </p:spPr>
        <p:txBody>
          <a:bodyPr/>
          <a:lstStyle/>
          <a:p>
            <a:r>
              <a:rPr lang="en-US" dirty="0"/>
              <a:t>Introduction to Image Scan Holdings plc</a:t>
            </a:r>
          </a:p>
        </p:txBody>
      </p:sp>
      <p:sp>
        <p:nvSpPr>
          <p:cNvPr id="5" name="Slide Number Placeholder 4"/>
          <p:cNvSpPr>
            <a:spLocks noGrp="1"/>
          </p:cNvSpPr>
          <p:nvPr>
            <p:ph type="sldNum" sz="quarter" idx="12"/>
          </p:nvPr>
        </p:nvSpPr>
        <p:spPr/>
        <p:txBody>
          <a:bodyPr/>
          <a:lstStyle/>
          <a:p>
            <a:fld id="{5AB28968-4576-8245-B1C7-9D2FDA151DA6}" type="slidenum">
              <a:rPr lang="en-US" smtClean="0"/>
              <a:pPr/>
              <a:t>3</a:t>
            </a:fld>
            <a:endParaRPr lang="en-US" dirty="0"/>
          </a:p>
        </p:txBody>
      </p:sp>
      <p:pic>
        <p:nvPicPr>
          <p:cNvPr id="11" name="Picture 2">
            <a:extLst>
              <a:ext uri="{FF2B5EF4-FFF2-40B4-BE49-F238E27FC236}">
                <a16:creationId xmlns:a16="http://schemas.microsoft.com/office/drawing/2014/main" id="{FB103B05-2E6C-4D3C-9A58-EB1866DFAC8D}"/>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6441729" y="1241757"/>
            <a:ext cx="2663205" cy="22879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a:extLst>
              <a:ext uri="{FF2B5EF4-FFF2-40B4-BE49-F238E27FC236}">
                <a16:creationId xmlns:a16="http://schemas.microsoft.com/office/drawing/2014/main" id="{238EE1DA-E925-44C9-B4E2-64131373AEAA}"/>
              </a:ext>
            </a:extLst>
          </p:cNvPr>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08304" y="3700426"/>
            <a:ext cx="1595765" cy="2032830"/>
          </a:xfrm>
          <a:prstGeom prst="rect">
            <a:avLst/>
          </a:prstGeom>
          <a:solidFill>
            <a:schemeClr val="bg1">
              <a:lumMod val="95000"/>
            </a:schemeClr>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a:extLst>
              <a:ext uri="{FF2B5EF4-FFF2-40B4-BE49-F238E27FC236}">
                <a16:creationId xmlns:a16="http://schemas.microsoft.com/office/drawing/2014/main" id="{04BED40B-59DD-4DB1-9FA2-F401957212CA}"/>
              </a:ext>
            </a:extLst>
          </p:cNvPr>
          <p:cNvSpPr txBox="1"/>
          <p:nvPr/>
        </p:nvSpPr>
        <p:spPr>
          <a:xfrm>
            <a:off x="6611191" y="1152575"/>
            <a:ext cx="2532809" cy="307777"/>
          </a:xfrm>
          <a:prstGeom prst="rect">
            <a:avLst/>
          </a:prstGeom>
          <a:noFill/>
        </p:spPr>
        <p:txBody>
          <a:bodyPr wrap="none" rtlCol="0">
            <a:spAutoFit/>
          </a:bodyPr>
          <a:lstStyle/>
          <a:p>
            <a:r>
              <a:rPr lang="en-GB" sz="1400" dirty="0"/>
              <a:t>Typical portable X-ray system</a:t>
            </a:r>
          </a:p>
        </p:txBody>
      </p:sp>
      <p:sp>
        <p:nvSpPr>
          <p:cNvPr id="13" name="TextBox 12">
            <a:extLst>
              <a:ext uri="{FF2B5EF4-FFF2-40B4-BE49-F238E27FC236}">
                <a16:creationId xmlns:a16="http://schemas.microsoft.com/office/drawing/2014/main" id="{6FB970C1-67C6-4D76-9341-1BB76D8B3FC3}"/>
              </a:ext>
            </a:extLst>
          </p:cNvPr>
          <p:cNvSpPr txBox="1"/>
          <p:nvPr/>
        </p:nvSpPr>
        <p:spPr>
          <a:xfrm>
            <a:off x="6511618" y="3399544"/>
            <a:ext cx="2603341" cy="307777"/>
          </a:xfrm>
          <a:prstGeom prst="rect">
            <a:avLst/>
          </a:prstGeom>
          <a:noFill/>
        </p:spPr>
        <p:txBody>
          <a:bodyPr wrap="none" rtlCol="0">
            <a:spAutoFit/>
          </a:bodyPr>
          <a:lstStyle/>
          <a:p>
            <a:r>
              <a:rPr lang="en-GB" sz="1400" dirty="0"/>
              <a:t>Typical industrial X-ray system</a:t>
            </a:r>
          </a:p>
        </p:txBody>
      </p:sp>
      <p:sp>
        <p:nvSpPr>
          <p:cNvPr id="15" name="Content Placeholder 8">
            <a:extLst>
              <a:ext uri="{FF2B5EF4-FFF2-40B4-BE49-F238E27FC236}">
                <a16:creationId xmlns:a16="http://schemas.microsoft.com/office/drawing/2014/main" id="{73610703-0BF4-47D7-B4DB-C2520BC39FD8}"/>
              </a:ext>
            </a:extLst>
          </p:cNvPr>
          <p:cNvSpPr>
            <a:spLocks noGrp="1"/>
          </p:cNvSpPr>
          <p:nvPr>
            <p:ph idx="1"/>
          </p:nvPr>
        </p:nvSpPr>
        <p:spPr>
          <a:xfrm>
            <a:off x="533400" y="1357265"/>
            <a:ext cx="5109195" cy="2852798"/>
          </a:xfrm>
        </p:spPr>
        <p:txBody>
          <a:bodyPr/>
          <a:lstStyle/>
          <a:p>
            <a:pPr marL="285750" indent="-285750">
              <a:buFont typeface="Arial" panose="020B0604020202020204" pitchFamily="34" charset="0"/>
              <a:buChar char="•"/>
              <a:defRPr/>
            </a:pPr>
            <a:r>
              <a:rPr lang="en-GB" altLang="en-US" dirty="0"/>
              <a:t>Developer and manufacturer of X-ray inspection systems focussed on two distinct markets</a:t>
            </a:r>
          </a:p>
          <a:p>
            <a:pPr lvl="2">
              <a:defRPr/>
            </a:pPr>
            <a:r>
              <a:rPr lang="en-GB" altLang="en-US" sz="1300" dirty="0"/>
              <a:t>Portable X-ray for security and bomb detection</a:t>
            </a:r>
          </a:p>
          <a:p>
            <a:pPr lvl="2">
              <a:defRPr/>
            </a:pPr>
            <a:r>
              <a:rPr lang="en-GB" altLang="en-US" sz="1300" dirty="0"/>
              <a:t>Industrial inspection for automotive emission control</a:t>
            </a:r>
          </a:p>
          <a:p>
            <a:pPr marL="285750" indent="-285750">
              <a:buFont typeface="Arial" panose="020B0604020202020204" pitchFamily="34" charset="0"/>
              <a:buChar char="•"/>
              <a:defRPr/>
            </a:pPr>
            <a:r>
              <a:rPr lang="en-GB" altLang="en-US" dirty="0"/>
              <a:t>Successful exporter (90% of sales overseas)</a:t>
            </a:r>
          </a:p>
          <a:p>
            <a:pPr marL="285750" indent="-285750">
              <a:buFont typeface="Arial" panose="020B0604020202020204" pitchFamily="34" charset="0"/>
              <a:buChar char="•"/>
              <a:defRPr/>
            </a:pPr>
            <a:r>
              <a:rPr lang="en-GB" altLang="en-US" dirty="0"/>
              <a:t>Expanding product range in growing markets</a:t>
            </a:r>
          </a:p>
          <a:p>
            <a:pPr marL="285750" indent="-285750">
              <a:buFont typeface="Arial" panose="020B0604020202020204" pitchFamily="34" charset="0"/>
              <a:buChar char="•"/>
              <a:defRPr/>
            </a:pPr>
            <a:r>
              <a:rPr lang="en-GB" altLang="en-US" dirty="0"/>
              <a:t>21 staff based in Loughborough, UK</a:t>
            </a:r>
          </a:p>
          <a:p>
            <a:endParaRPr lang="en-US" dirty="0"/>
          </a:p>
        </p:txBody>
      </p:sp>
      <p:sp>
        <p:nvSpPr>
          <p:cNvPr id="16" name="Content Placeholder 8">
            <a:extLst>
              <a:ext uri="{FF2B5EF4-FFF2-40B4-BE49-F238E27FC236}">
                <a16:creationId xmlns:a16="http://schemas.microsoft.com/office/drawing/2014/main" id="{40C7B2EE-08F5-4C56-AA58-F3D24656564C}"/>
              </a:ext>
            </a:extLst>
          </p:cNvPr>
          <p:cNvSpPr txBox="1">
            <a:spLocks/>
          </p:cNvSpPr>
          <p:nvPr/>
        </p:nvSpPr>
        <p:spPr bwMode="auto">
          <a:xfrm>
            <a:off x="533400" y="4653135"/>
            <a:ext cx="6957185" cy="1152129"/>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a:spcBef>
                <a:spcPts val="0"/>
              </a:spcBef>
              <a:defRPr/>
            </a:pPr>
            <a:r>
              <a:rPr lang="en-GB" altLang="en-US" b="1" kern="0" dirty="0"/>
              <a:t>Strategy:</a:t>
            </a:r>
            <a:br>
              <a:rPr lang="en-GB" altLang="en-US" b="1" kern="0" dirty="0"/>
            </a:br>
            <a:r>
              <a:rPr lang="en-GB" altLang="en-US" b="1" kern="0" dirty="0"/>
              <a:t>Grow current business through investment in R&amp;D and sales</a:t>
            </a:r>
          </a:p>
          <a:p>
            <a:pPr>
              <a:spcBef>
                <a:spcPts val="0"/>
              </a:spcBef>
              <a:defRPr/>
            </a:pPr>
            <a:r>
              <a:rPr lang="en-GB" altLang="en-US" b="1" kern="0" dirty="0"/>
              <a:t>Add new products and revenues through acquisition and partnering</a:t>
            </a:r>
          </a:p>
          <a:p>
            <a:endParaRPr lang="en-US" b="1" kern="0" dirty="0"/>
          </a:p>
        </p:txBody>
      </p:sp>
    </p:spTree>
    <p:extLst>
      <p:ext uri="{BB962C8B-B14F-4D97-AF65-F5344CB8AC3E}">
        <p14:creationId xmlns:p14="http://schemas.microsoft.com/office/powerpoint/2010/main" val="29427147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a:extLst>
              <a:ext uri="{FF2B5EF4-FFF2-40B4-BE49-F238E27FC236}">
                <a16:creationId xmlns:a16="http://schemas.microsoft.com/office/drawing/2014/main" id="{3D43D0F6-822F-46FD-A41E-51D4EA6D1FFA}"/>
              </a:ext>
            </a:extLst>
          </p:cNvPr>
          <p:cNvGrpSpPr/>
          <p:nvPr/>
        </p:nvGrpSpPr>
        <p:grpSpPr>
          <a:xfrm>
            <a:off x="5182000" y="2977828"/>
            <a:ext cx="2846384" cy="2323380"/>
            <a:chOff x="335280" y="2110740"/>
            <a:chExt cx="4389120" cy="3196590"/>
          </a:xfrm>
        </p:grpSpPr>
        <p:pic>
          <p:nvPicPr>
            <p:cNvPr id="12" name="Picture 2" descr="E:\DCIM\100VIGNE\ORIG0164.JPG">
              <a:extLst>
                <a:ext uri="{FF2B5EF4-FFF2-40B4-BE49-F238E27FC236}">
                  <a16:creationId xmlns:a16="http://schemas.microsoft.com/office/drawing/2014/main" id="{FB05566E-890B-4D6D-8D27-34DB09321DF8}"/>
                </a:ext>
              </a:extLst>
            </p:cNvPr>
            <p:cNvPicPr>
              <a:picLocks noChangeAspect="1" noChangeArrowheads="1"/>
            </p:cNvPicPr>
            <p:nvPr/>
          </p:nvPicPr>
          <p:blipFill>
            <a:blip r:embed="rId2" cstate="print">
              <a:extLst>
                <a:ext uri="{28A0092B-C50C-407E-A947-70E740481C1C}">
                  <a14:useLocalDpi xmlns:a14="http://schemas.microsoft.com/office/drawing/2010/main"/>
                </a:ext>
              </a:extLst>
            </a:blip>
            <a:srcRect/>
            <a:stretch>
              <a:fillRect/>
            </a:stretch>
          </p:blipFill>
          <p:spPr bwMode="auto">
            <a:xfrm>
              <a:off x="454152" y="2160269"/>
              <a:ext cx="4099560" cy="3074670"/>
            </a:xfrm>
            <a:prstGeom prst="rect">
              <a:avLst/>
            </a:prstGeom>
            <a:noFill/>
            <a:extLst>
              <a:ext uri="{909E8E84-426E-40DD-AFC4-6F175D3DCCD1}">
                <a14:hiddenFill xmlns:a14="http://schemas.microsoft.com/office/drawing/2010/main">
                  <a:solidFill>
                    <a:srgbClr val="FFFFFF"/>
                  </a:solidFill>
                </a14:hiddenFill>
              </a:ext>
            </a:extLst>
          </p:spPr>
        </p:pic>
        <p:sp>
          <p:nvSpPr>
            <p:cNvPr id="13" name="Freeform 15">
              <a:extLst>
                <a:ext uri="{FF2B5EF4-FFF2-40B4-BE49-F238E27FC236}">
                  <a16:creationId xmlns:a16="http://schemas.microsoft.com/office/drawing/2014/main" id="{E569ED38-6197-4C72-BFD1-B67683A06AB1}"/>
                </a:ext>
              </a:extLst>
            </p:cNvPr>
            <p:cNvSpPr/>
            <p:nvPr/>
          </p:nvSpPr>
          <p:spPr>
            <a:xfrm>
              <a:off x="335280" y="2110740"/>
              <a:ext cx="4320540" cy="3181350"/>
            </a:xfrm>
            <a:custGeom>
              <a:avLst/>
              <a:gdLst>
                <a:gd name="connsiteX0" fmla="*/ 1257300 w 4320540"/>
                <a:gd name="connsiteY0" fmla="*/ 3150870 h 3181350"/>
                <a:gd name="connsiteX1" fmla="*/ 1203960 w 4320540"/>
                <a:gd name="connsiteY1" fmla="*/ 2263140 h 3181350"/>
                <a:gd name="connsiteX2" fmla="*/ 1177290 w 4320540"/>
                <a:gd name="connsiteY2" fmla="*/ 2240280 h 3181350"/>
                <a:gd name="connsiteX3" fmla="*/ 1146810 w 4320540"/>
                <a:gd name="connsiteY3" fmla="*/ 2213610 h 3181350"/>
                <a:gd name="connsiteX4" fmla="*/ 1146810 w 4320540"/>
                <a:gd name="connsiteY4" fmla="*/ 2160270 h 3181350"/>
                <a:gd name="connsiteX5" fmla="*/ 1150620 w 4320540"/>
                <a:gd name="connsiteY5" fmla="*/ 2106930 h 3181350"/>
                <a:gd name="connsiteX6" fmla="*/ 1146810 w 4320540"/>
                <a:gd name="connsiteY6" fmla="*/ 2034540 h 3181350"/>
                <a:gd name="connsiteX7" fmla="*/ 1162050 w 4320540"/>
                <a:gd name="connsiteY7" fmla="*/ 2000250 h 3181350"/>
                <a:gd name="connsiteX8" fmla="*/ 1196340 w 4320540"/>
                <a:gd name="connsiteY8" fmla="*/ 1996440 h 3181350"/>
                <a:gd name="connsiteX9" fmla="*/ 1196340 w 4320540"/>
                <a:gd name="connsiteY9" fmla="*/ 1817370 h 3181350"/>
                <a:gd name="connsiteX10" fmla="*/ 1017270 w 4320540"/>
                <a:gd name="connsiteY10" fmla="*/ 1908810 h 3181350"/>
                <a:gd name="connsiteX11" fmla="*/ 906780 w 4320540"/>
                <a:gd name="connsiteY11" fmla="*/ 1889760 h 3181350"/>
                <a:gd name="connsiteX12" fmla="*/ 883920 w 4320540"/>
                <a:gd name="connsiteY12" fmla="*/ 1756410 h 3181350"/>
                <a:gd name="connsiteX13" fmla="*/ 430530 w 4320540"/>
                <a:gd name="connsiteY13" fmla="*/ 1684020 h 3181350"/>
                <a:gd name="connsiteX14" fmla="*/ 426720 w 4320540"/>
                <a:gd name="connsiteY14" fmla="*/ 1642110 h 3181350"/>
                <a:gd name="connsiteX15" fmla="*/ 868680 w 4320540"/>
                <a:gd name="connsiteY15" fmla="*/ 1455420 h 3181350"/>
                <a:gd name="connsiteX16" fmla="*/ 1165860 w 4320540"/>
                <a:gd name="connsiteY16" fmla="*/ 1485900 h 3181350"/>
                <a:gd name="connsiteX17" fmla="*/ 1177290 w 4320540"/>
                <a:gd name="connsiteY17" fmla="*/ 1482090 h 3181350"/>
                <a:gd name="connsiteX18" fmla="*/ 1177290 w 4320540"/>
                <a:gd name="connsiteY18" fmla="*/ 1447800 h 3181350"/>
                <a:gd name="connsiteX19" fmla="*/ 1177290 w 4320540"/>
                <a:gd name="connsiteY19" fmla="*/ 1428750 h 3181350"/>
                <a:gd name="connsiteX20" fmla="*/ 1158240 w 4320540"/>
                <a:gd name="connsiteY20" fmla="*/ 1421130 h 3181350"/>
                <a:gd name="connsiteX21" fmla="*/ 1055370 w 4320540"/>
                <a:gd name="connsiteY21" fmla="*/ 1409700 h 3181350"/>
                <a:gd name="connsiteX22" fmla="*/ 1036320 w 4320540"/>
                <a:gd name="connsiteY22" fmla="*/ 1432560 h 3181350"/>
                <a:gd name="connsiteX23" fmla="*/ 967740 w 4320540"/>
                <a:gd name="connsiteY23" fmla="*/ 1432560 h 3181350"/>
                <a:gd name="connsiteX24" fmla="*/ 929640 w 4320540"/>
                <a:gd name="connsiteY24" fmla="*/ 1417320 h 3181350"/>
                <a:gd name="connsiteX25" fmla="*/ 918210 w 4320540"/>
                <a:gd name="connsiteY25" fmla="*/ 1394460 h 3181350"/>
                <a:gd name="connsiteX26" fmla="*/ 754380 w 4320540"/>
                <a:gd name="connsiteY26" fmla="*/ 1379220 h 3181350"/>
                <a:gd name="connsiteX27" fmla="*/ 731520 w 4320540"/>
                <a:gd name="connsiteY27" fmla="*/ 861060 h 3181350"/>
                <a:gd name="connsiteX28" fmla="*/ 1162050 w 4320540"/>
                <a:gd name="connsiteY28" fmla="*/ 830580 h 3181350"/>
                <a:gd name="connsiteX29" fmla="*/ 1150620 w 4320540"/>
                <a:gd name="connsiteY29" fmla="*/ 670560 h 3181350"/>
                <a:gd name="connsiteX30" fmla="*/ 1158240 w 4320540"/>
                <a:gd name="connsiteY30" fmla="*/ 659130 h 3181350"/>
                <a:gd name="connsiteX31" fmla="*/ 2065020 w 4320540"/>
                <a:gd name="connsiteY31" fmla="*/ 594360 h 3181350"/>
                <a:gd name="connsiteX32" fmla="*/ 2202180 w 4320540"/>
                <a:gd name="connsiteY32" fmla="*/ 598170 h 3181350"/>
                <a:gd name="connsiteX33" fmla="*/ 2868930 w 4320540"/>
                <a:gd name="connsiteY33" fmla="*/ 533400 h 3181350"/>
                <a:gd name="connsiteX34" fmla="*/ 2857500 w 4320540"/>
                <a:gd name="connsiteY34" fmla="*/ 499110 h 3181350"/>
                <a:gd name="connsiteX35" fmla="*/ 2838450 w 4320540"/>
                <a:gd name="connsiteY35" fmla="*/ 472440 h 3181350"/>
                <a:gd name="connsiteX36" fmla="*/ 2834640 w 4320540"/>
                <a:gd name="connsiteY36" fmla="*/ 182880 h 3181350"/>
                <a:gd name="connsiteX37" fmla="*/ 2880360 w 4320540"/>
                <a:gd name="connsiteY37" fmla="*/ 156210 h 3181350"/>
                <a:gd name="connsiteX38" fmla="*/ 2926080 w 4320540"/>
                <a:gd name="connsiteY38" fmla="*/ 163830 h 3181350"/>
                <a:gd name="connsiteX39" fmla="*/ 2952750 w 4320540"/>
                <a:gd name="connsiteY39" fmla="*/ 167640 h 3181350"/>
                <a:gd name="connsiteX40" fmla="*/ 2956560 w 4320540"/>
                <a:gd name="connsiteY40" fmla="*/ 209550 h 3181350"/>
                <a:gd name="connsiteX41" fmla="*/ 2941320 w 4320540"/>
                <a:gd name="connsiteY41" fmla="*/ 232410 h 3181350"/>
                <a:gd name="connsiteX42" fmla="*/ 2941320 w 4320540"/>
                <a:gd name="connsiteY42" fmla="*/ 483870 h 3181350"/>
                <a:gd name="connsiteX43" fmla="*/ 2907030 w 4320540"/>
                <a:gd name="connsiteY43" fmla="*/ 491490 h 3181350"/>
                <a:gd name="connsiteX44" fmla="*/ 2922270 w 4320540"/>
                <a:gd name="connsiteY44" fmla="*/ 533400 h 3181350"/>
                <a:gd name="connsiteX45" fmla="*/ 3253740 w 4320540"/>
                <a:gd name="connsiteY45" fmla="*/ 499110 h 3181350"/>
                <a:gd name="connsiteX46" fmla="*/ 3863340 w 4320540"/>
                <a:gd name="connsiteY46" fmla="*/ 598170 h 3181350"/>
                <a:gd name="connsiteX47" fmla="*/ 4320540 w 4320540"/>
                <a:gd name="connsiteY47" fmla="*/ 670560 h 3181350"/>
                <a:gd name="connsiteX48" fmla="*/ 4290060 w 4320540"/>
                <a:gd name="connsiteY48" fmla="*/ 19050 h 3181350"/>
                <a:gd name="connsiteX49" fmla="*/ 0 w 4320540"/>
                <a:gd name="connsiteY49" fmla="*/ 0 h 3181350"/>
                <a:gd name="connsiteX50" fmla="*/ 83820 w 4320540"/>
                <a:gd name="connsiteY50" fmla="*/ 3181350 h 3181350"/>
                <a:gd name="connsiteX51" fmla="*/ 1257300 w 4320540"/>
                <a:gd name="connsiteY51" fmla="*/ 3150870 h 31813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4320540" h="3181350">
                  <a:moveTo>
                    <a:pt x="1257300" y="3150870"/>
                  </a:moveTo>
                  <a:lnTo>
                    <a:pt x="1203960" y="2263140"/>
                  </a:lnTo>
                  <a:lnTo>
                    <a:pt x="1177290" y="2240280"/>
                  </a:lnTo>
                  <a:lnTo>
                    <a:pt x="1146810" y="2213610"/>
                  </a:lnTo>
                  <a:lnTo>
                    <a:pt x="1146810" y="2160270"/>
                  </a:lnTo>
                  <a:lnTo>
                    <a:pt x="1150620" y="2106930"/>
                  </a:lnTo>
                  <a:lnTo>
                    <a:pt x="1146810" y="2034540"/>
                  </a:lnTo>
                  <a:lnTo>
                    <a:pt x="1162050" y="2000250"/>
                  </a:lnTo>
                  <a:lnTo>
                    <a:pt x="1196340" y="1996440"/>
                  </a:lnTo>
                  <a:lnTo>
                    <a:pt x="1196340" y="1817370"/>
                  </a:lnTo>
                  <a:lnTo>
                    <a:pt x="1017270" y="1908810"/>
                  </a:lnTo>
                  <a:lnTo>
                    <a:pt x="906780" y="1889760"/>
                  </a:lnTo>
                  <a:lnTo>
                    <a:pt x="883920" y="1756410"/>
                  </a:lnTo>
                  <a:lnTo>
                    <a:pt x="430530" y="1684020"/>
                  </a:lnTo>
                  <a:lnTo>
                    <a:pt x="426720" y="1642110"/>
                  </a:lnTo>
                  <a:lnTo>
                    <a:pt x="868680" y="1455420"/>
                  </a:lnTo>
                  <a:lnTo>
                    <a:pt x="1165860" y="1485900"/>
                  </a:lnTo>
                  <a:lnTo>
                    <a:pt x="1177290" y="1482090"/>
                  </a:lnTo>
                  <a:lnTo>
                    <a:pt x="1177290" y="1447800"/>
                  </a:lnTo>
                  <a:lnTo>
                    <a:pt x="1177290" y="1428750"/>
                  </a:lnTo>
                  <a:lnTo>
                    <a:pt x="1158240" y="1421130"/>
                  </a:lnTo>
                  <a:lnTo>
                    <a:pt x="1055370" y="1409700"/>
                  </a:lnTo>
                  <a:lnTo>
                    <a:pt x="1036320" y="1432560"/>
                  </a:lnTo>
                  <a:lnTo>
                    <a:pt x="967740" y="1432560"/>
                  </a:lnTo>
                  <a:lnTo>
                    <a:pt x="929640" y="1417320"/>
                  </a:lnTo>
                  <a:lnTo>
                    <a:pt x="918210" y="1394460"/>
                  </a:lnTo>
                  <a:lnTo>
                    <a:pt x="754380" y="1379220"/>
                  </a:lnTo>
                  <a:lnTo>
                    <a:pt x="731520" y="861060"/>
                  </a:lnTo>
                  <a:lnTo>
                    <a:pt x="1162050" y="830580"/>
                  </a:lnTo>
                  <a:lnTo>
                    <a:pt x="1150620" y="670560"/>
                  </a:lnTo>
                  <a:lnTo>
                    <a:pt x="1158240" y="659130"/>
                  </a:lnTo>
                  <a:lnTo>
                    <a:pt x="2065020" y="594360"/>
                  </a:lnTo>
                  <a:lnTo>
                    <a:pt x="2202180" y="598170"/>
                  </a:lnTo>
                  <a:lnTo>
                    <a:pt x="2868930" y="533400"/>
                  </a:lnTo>
                  <a:lnTo>
                    <a:pt x="2857500" y="499110"/>
                  </a:lnTo>
                  <a:lnTo>
                    <a:pt x="2838450" y="472440"/>
                  </a:lnTo>
                  <a:lnTo>
                    <a:pt x="2834640" y="182880"/>
                  </a:lnTo>
                  <a:lnTo>
                    <a:pt x="2880360" y="156210"/>
                  </a:lnTo>
                  <a:lnTo>
                    <a:pt x="2926080" y="163830"/>
                  </a:lnTo>
                  <a:lnTo>
                    <a:pt x="2952750" y="167640"/>
                  </a:lnTo>
                  <a:lnTo>
                    <a:pt x="2956560" y="209550"/>
                  </a:lnTo>
                  <a:lnTo>
                    <a:pt x="2941320" y="232410"/>
                  </a:lnTo>
                  <a:lnTo>
                    <a:pt x="2941320" y="483870"/>
                  </a:lnTo>
                  <a:lnTo>
                    <a:pt x="2907030" y="491490"/>
                  </a:lnTo>
                  <a:lnTo>
                    <a:pt x="2922270" y="533400"/>
                  </a:lnTo>
                  <a:lnTo>
                    <a:pt x="3253740" y="499110"/>
                  </a:lnTo>
                  <a:lnTo>
                    <a:pt x="3863340" y="598170"/>
                  </a:lnTo>
                  <a:lnTo>
                    <a:pt x="4320540" y="670560"/>
                  </a:lnTo>
                  <a:lnTo>
                    <a:pt x="4290060" y="19050"/>
                  </a:lnTo>
                  <a:lnTo>
                    <a:pt x="0" y="0"/>
                  </a:lnTo>
                  <a:lnTo>
                    <a:pt x="83820" y="3181350"/>
                  </a:lnTo>
                  <a:lnTo>
                    <a:pt x="1257300" y="315087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4" name="Freeform 16">
              <a:extLst>
                <a:ext uri="{FF2B5EF4-FFF2-40B4-BE49-F238E27FC236}">
                  <a16:creationId xmlns:a16="http://schemas.microsoft.com/office/drawing/2014/main" id="{4A47ED7C-5B45-4B14-AC30-691DE1CDD898}"/>
                </a:ext>
              </a:extLst>
            </p:cNvPr>
            <p:cNvSpPr/>
            <p:nvPr/>
          </p:nvSpPr>
          <p:spPr>
            <a:xfrm>
              <a:off x="1722120" y="2708910"/>
              <a:ext cx="3002280" cy="2598420"/>
            </a:xfrm>
            <a:custGeom>
              <a:avLst/>
              <a:gdLst>
                <a:gd name="connsiteX0" fmla="*/ 3002280 w 3002280"/>
                <a:gd name="connsiteY0" fmla="*/ 19050 h 2598420"/>
                <a:gd name="connsiteX1" fmla="*/ 2461260 w 3002280"/>
                <a:gd name="connsiteY1" fmla="*/ 0 h 2598420"/>
                <a:gd name="connsiteX2" fmla="*/ 2358390 w 3002280"/>
                <a:gd name="connsiteY2" fmla="*/ 2545080 h 2598420"/>
                <a:gd name="connsiteX3" fmla="*/ 335280 w 3002280"/>
                <a:gd name="connsiteY3" fmla="*/ 2537460 h 2598420"/>
                <a:gd name="connsiteX4" fmla="*/ 0 w 3002280"/>
                <a:gd name="connsiteY4" fmla="*/ 2377440 h 2598420"/>
                <a:gd name="connsiteX5" fmla="*/ 7620 w 3002280"/>
                <a:gd name="connsiteY5" fmla="*/ 2583180 h 2598420"/>
                <a:gd name="connsiteX6" fmla="*/ 2979420 w 3002280"/>
                <a:gd name="connsiteY6" fmla="*/ 2598420 h 2598420"/>
                <a:gd name="connsiteX7" fmla="*/ 3002280 w 3002280"/>
                <a:gd name="connsiteY7" fmla="*/ 19050 h 25984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002280" h="2598420">
                  <a:moveTo>
                    <a:pt x="3002280" y="19050"/>
                  </a:moveTo>
                  <a:lnTo>
                    <a:pt x="2461260" y="0"/>
                  </a:lnTo>
                  <a:lnTo>
                    <a:pt x="2358390" y="2545080"/>
                  </a:lnTo>
                  <a:lnTo>
                    <a:pt x="335280" y="2537460"/>
                  </a:lnTo>
                  <a:lnTo>
                    <a:pt x="0" y="2377440"/>
                  </a:lnTo>
                  <a:lnTo>
                    <a:pt x="7620" y="2583180"/>
                  </a:lnTo>
                  <a:lnTo>
                    <a:pt x="2979420" y="2598420"/>
                  </a:lnTo>
                  <a:lnTo>
                    <a:pt x="3002280" y="1905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5" name="Freeform 17">
              <a:extLst>
                <a:ext uri="{FF2B5EF4-FFF2-40B4-BE49-F238E27FC236}">
                  <a16:creationId xmlns:a16="http://schemas.microsoft.com/office/drawing/2014/main" id="{A99A7DE5-A49C-42C2-A880-28817D60BA6D}"/>
                </a:ext>
              </a:extLst>
            </p:cNvPr>
            <p:cNvSpPr/>
            <p:nvPr/>
          </p:nvSpPr>
          <p:spPr>
            <a:xfrm>
              <a:off x="1695450" y="4396740"/>
              <a:ext cx="636270" cy="426720"/>
            </a:xfrm>
            <a:custGeom>
              <a:avLst/>
              <a:gdLst>
                <a:gd name="connsiteX0" fmla="*/ 0 w 636270"/>
                <a:gd name="connsiteY0" fmla="*/ 0 h 426720"/>
                <a:gd name="connsiteX1" fmla="*/ 19050 w 636270"/>
                <a:gd name="connsiteY1" fmla="*/ 426720 h 426720"/>
                <a:gd name="connsiteX2" fmla="*/ 636270 w 636270"/>
                <a:gd name="connsiteY2" fmla="*/ 179070 h 426720"/>
                <a:gd name="connsiteX3" fmla="*/ 0 w 636270"/>
                <a:gd name="connsiteY3" fmla="*/ 0 h 426720"/>
              </a:gdLst>
              <a:ahLst/>
              <a:cxnLst>
                <a:cxn ang="0">
                  <a:pos x="connsiteX0" y="connsiteY0"/>
                </a:cxn>
                <a:cxn ang="0">
                  <a:pos x="connsiteX1" y="connsiteY1"/>
                </a:cxn>
                <a:cxn ang="0">
                  <a:pos x="connsiteX2" y="connsiteY2"/>
                </a:cxn>
                <a:cxn ang="0">
                  <a:pos x="connsiteX3" y="connsiteY3"/>
                </a:cxn>
              </a:cxnLst>
              <a:rect l="l" t="t" r="r" b="b"/>
              <a:pathLst>
                <a:path w="636270" h="426720">
                  <a:moveTo>
                    <a:pt x="0" y="0"/>
                  </a:moveTo>
                  <a:lnTo>
                    <a:pt x="19050" y="426720"/>
                  </a:lnTo>
                  <a:lnTo>
                    <a:pt x="636270" y="179070"/>
                  </a:lnTo>
                  <a:lnTo>
                    <a:pt x="0" y="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6" name="Freeform 18">
              <a:extLst>
                <a:ext uri="{FF2B5EF4-FFF2-40B4-BE49-F238E27FC236}">
                  <a16:creationId xmlns:a16="http://schemas.microsoft.com/office/drawing/2014/main" id="{C121F4D4-842B-43DA-BE6D-2A691AE4EAAB}"/>
                </a:ext>
              </a:extLst>
            </p:cNvPr>
            <p:cNvSpPr/>
            <p:nvPr/>
          </p:nvSpPr>
          <p:spPr>
            <a:xfrm>
              <a:off x="3501390" y="4610100"/>
              <a:ext cx="411480" cy="407670"/>
            </a:xfrm>
            <a:custGeom>
              <a:avLst/>
              <a:gdLst>
                <a:gd name="connsiteX0" fmla="*/ 0 w 411480"/>
                <a:gd name="connsiteY0" fmla="*/ 281940 h 407670"/>
                <a:gd name="connsiteX1" fmla="*/ 411480 w 411480"/>
                <a:gd name="connsiteY1" fmla="*/ 0 h 407670"/>
                <a:gd name="connsiteX2" fmla="*/ 396240 w 411480"/>
                <a:gd name="connsiteY2" fmla="*/ 407670 h 407670"/>
                <a:gd name="connsiteX3" fmla="*/ 0 w 411480"/>
                <a:gd name="connsiteY3" fmla="*/ 281940 h 407670"/>
              </a:gdLst>
              <a:ahLst/>
              <a:cxnLst>
                <a:cxn ang="0">
                  <a:pos x="connsiteX0" y="connsiteY0"/>
                </a:cxn>
                <a:cxn ang="0">
                  <a:pos x="connsiteX1" y="connsiteY1"/>
                </a:cxn>
                <a:cxn ang="0">
                  <a:pos x="connsiteX2" y="connsiteY2"/>
                </a:cxn>
                <a:cxn ang="0">
                  <a:pos x="connsiteX3" y="connsiteY3"/>
                </a:cxn>
              </a:cxnLst>
              <a:rect l="l" t="t" r="r" b="b"/>
              <a:pathLst>
                <a:path w="411480" h="407670">
                  <a:moveTo>
                    <a:pt x="0" y="281940"/>
                  </a:moveTo>
                  <a:lnTo>
                    <a:pt x="411480" y="0"/>
                  </a:lnTo>
                  <a:lnTo>
                    <a:pt x="396240" y="407670"/>
                  </a:lnTo>
                  <a:lnTo>
                    <a:pt x="0" y="281940"/>
                  </a:lnTo>
                  <a:close/>
                </a:path>
              </a:pathLst>
            </a:custGeom>
            <a:solidFill>
              <a:schemeClr val="bg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2" name="Title 1">
            <a:extLst>
              <a:ext uri="{FF2B5EF4-FFF2-40B4-BE49-F238E27FC236}">
                <a16:creationId xmlns:a16="http://schemas.microsoft.com/office/drawing/2014/main" id="{7A7242AD-468E-4A52-A68E-71E56EEC1C1D}"/>
              </a:ext>
            </a:extLst>
          </p:cNvPr>
          <p:cNvSpPr>
            <a:spLocks noGrp="1"/>
          </p:cNvSpPr>
          <p:nvPr>
            <p:ph type="title"/>
          </p:nvPr>
        </p:nvSpPr>
        <p:spPr/>
        <p:txBody>
          <a:bodyPr/>
          <a:lstStyle/>
          <a:p>
            <a:r>
              <a:rPr lang="en-GB" dirty="0"/>
              <a:t>Our primary business areas </a:t>
            </a:r>
          </a:p>
        </p:txBody>
      </p:sp>
      <p:sp>
        <p:nvSpPr>
          <p:cNvPr id="3" name="Content Placeholder 2">
            <a:extLst>
              <a:ext uri="{FF2B5EF4-FFF2-40B4-BE49-F238E27FC236}">
                <a16:creationId xmlns:a16="http://schemas.microsoft.com/office/drawing/2014/main" id="{5DDBBD13-242D-4BFF-BA60-2B766287E756}"/>
              </a:ext>
            </a:extLst>
          </p:cNvPr>
          <p:cNvSpPr>
            <a:spLocks noGrp="1"/>
          </p:cNvSpPr>
          <p:nvPr>
            <p:ph idx="1"/>
          </p:nvPr>
        </p:nvSpPr>
        <p:spPr>
          <a:xfrm>
            <a:off x="547401" y="1155576"/>
            <a:ext cx="3592551" cy="2129408"/>
          </a:xfrm>
        </p:spPr>
        <p:txBody>
          <a:bodyPr/>
          <a:lstStyle/>
          <a:p>
            <a:pPr algn="ctr">
              <a:spcBef>
                <a:spcPts val="0"/>
              </a:spcBef>
              <a:spcAft>
                <a:spcPts val="1000"/>
              </a:spcAft>
            </a:pPr>
            <a:r>
              <a:rPr lang="en-GB" sz="1400" b="1" dirty="0"/>
              <a:t>Portable X-ray inspection systems</a:t>
            </a:r>
          </a:p>
          <a:p>
            <a:pPr>
              <a:lnSpc>
                <a:spcPct val="100000"/>
              </a:lnSpc>
              <a:spcBef>
                <a:spcPts val="0"/>
              </a:spcBef>
              <a:spcAft>
                <a:spcPts val="1000"/>
              </a:spcAft>
            </a:pPr>
            <a:r>
              <a:rPr lang="en-GB" sz="1200" dirty="0"/>
              <a:t>X-ray threat detection systems for:</a:t>
            </a:r>
          </a:p>
          <a:p>
            <a:pPr marL="72000" lvl="1">
              <a:lnSpc>
                <a:spcPct val="100000"/>
              </a:lnSpc>
              <a:spcBef>
                <a:spcPts val="0"/>
              </a:spcBef>
              <a:spcAft>
                <a:spcPts val="1000"/>
              </a:spcAft>
            </a:pPr>
            <a:r>
              <a:rPr lang="en-GB" sz="1200" dirty="0"/>
              <a:t>bomb technicians </a:t>
            </a:r>
          </a:p>
          <a:p>
            <a:pPr marL="72000" lvl="1">
              <a:lnSpc>
                <a:spcPct val="100000"/>
              </a:lnSpc>
              <a:spcBef>
                <a:spcPts val="0"/>
              </a:spcBef>
              <a:spcAft>
                <a:spcPts val="1000"/>
              </a:spcAft>
            </a:pPr>
            <a:r>
              <a:rPr lang="en-GB" sz="1200" dirty="0"/>
              <a:t>prisons</a:t>
            </a:r>
          </a:p>
          <a:p>
            <a:pPr marL="72000" lvl="1">
              <a:lnSpc>
                <a:spcPct val="100000"/>
              </a:lnSpc>
              <a:spcBef>
                <a:spcPts val="0"/>
              </a:spcBef>
              <a:spcAft>
                <a:spcPts val="1000"/>
              </a:spcAft>
            </a:pPr>
            <a:r>
              <a:rPr lang="en-GB" sz="1200" dirty="0"/>
              <a:t>customs</a:t>
            </a:r>
          </a:p>
          <a:p>
            <a:pPr marL="1588" lvl="1" indent="0">
              <a:lnSpc>
                <a:spcPct val="100000"/>
              </a:lnSpc>
              <a:spcBef>
                <a:spcPts val="0"/>
              </a:spcBef>
              <a:spcAft>
                <a:spcPts val="1000"/>
              </a:spcAft>
              <a:buNone/>
            </a:pPr>
            <a:r>
              <a:rPr lang="en-GB" sz="1200" dirty="0"/>
              <a:t>Government sales through international partners</a:t>
            </a:r>
          </a:p>
          <a:p>
            <a:pPr marL="1588" lvl="1" indent="0">
              <a:lnSpc>
                <a:spcPct val="100000"/>
              </a:lnSpc>
              <a:spcBef>
                <a:spcPts val="0"/>
              </a:spcBef>
              <a:spcAft>
                <a:spcPts val="1000"/>
              </a:spcAft>
              <a:buNone/>
            </a:pPr>
            <a:r>
              <a:rPr lang="en-GB" sz="1200" dirty="0"/>
              <a:t>Growing market</a:t>
            </a:r>
          </a:p>
        </p:txBody>
      </p:sp>
      <p:sp>
        <p:nvSpPr>
          <p:cNvPr id="5" name="Slide Number Placeholder 4">
            <a:extLst>
              <a:ext uri="{FF2B5EF4-FFF2-40B4-BE49-F238E27FC236}">
                <a16:creationId xmlns:a16="http://schemas.microsoft.com/office/drawing/2014/main" id="{7C0484D6-5B8E-4E2D-887D-3C370F55CE17}"/>
              </a:ext>
            </a:extLst>
          </p:cNvPr>
          <p:cNvSpPr>
            <a:spLocks noGrp="1"/>
          </p:cNvSpPr>
          <p:nvPr>
            <p:ph type="sldNum" sz="quarter" idx="12"/>
          </p:nvPr>
        </p:nvSpPr>
        <p:spPr/>
        <p:txBody>
          <a:bodyPr/>
          <a:lstStyle/>
          <a:p>
            <a:fld id="{5AB28968-4576-8245-B1C7-9D2FDA151DA6}" type="slidenum">
              <a:rPr lang="en-US" smtClean="0"/>
              <a:pPr/>
              <a:t>4</a:t>
            </a:fld>
            <a:endParaRPr lang="en-US" dirty="0"/>
          </a:p>
        </p:txBody>
      </p:sp>
      <p:pic>
        <p:nvPicPr>
          <p:cNvPr id="6" name="Picture 5">
            <a:extLst>
              <a:ext uri="{FF2B5EF4-FFF2-40B4-BE49-F238E27FC236}">
                <a16:creationId xmlns:a16="http://schemas.microsoft.com/office/drawing/2014/main" id="{E3B3FF53-77D0-4E95-BF08-D5A54052100E}"/>
              </a:ext>
            </a:extLst>
          </p:cNvPr>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971600" y="3501273"/>
            <a:ext cx="2303902" cy="1727927"/>
          </a:xfrm>
          <a:prstGeom prst="rect">
            <a:avLst/>
          </a:prstGeom>
        </p:spPr>
      </p:pic>
      <p:cxnSp>
        <p:nvCxnSpPr>
          <p:cNvPr id="8" name="Straight Connector 7">
            <a:extLst>
              <a:ext uri="{FF2B5EF4-FFF2-40B4-BE49-F238E27FC236}">
                <a16:creationId xmlns:a16="http://schemas.microsoft.com/office/drawing/2014/main" id="{C31DC268-DBAE-4341-A874-4BFAADBFD400}"/>
              </a:ext>
            </a:extLst>
          </p:cNvPr>
          <p:cNvCxnSpPr>
            <a:cxnSpLocks/>
          </p:cNvCxnSpPr>
          <p:nvPr/>
        </p:nvCxnSpPr>
        <p:spPr>
          <a:xfrm>
            <a:off x="4572000" y="1371600"/>
            <a:ext cx="0" cy="3641576"/>
          </a:xfrm>
          <a:prstGeom prst="line">
            <a:avLst/>
          </a:prstGeom>
          <a:ln w="38100"/>
        </p:spPr>
        <p:style>
          <a:lnRef idx="2">
            <a:schemeClr val="accent1"/>
          </a:lnRef>
          <a:fillRef idx="0">
            <a:schemeClr val="accent1"/>
          </a:fillRef>
          <a:effectRef idx="1">
            <a:schemeClr val="accent1"/>
          </a:effectRef>
          <a:fontRef idx="minor">
            <a:schemeClr val="tx1"/>
          </a:fontRef>
        </p:style>
      </p:cxnSp>
      <p:sp>
        <p:nvSpPr>
          <p:cNvPr id="10" name="Content Placeholder 2">
            <a:extLst>
              <a:ext uri="{FF2B5EF4-FFF2-40B4-BE49-F238E27FC236}">
                <a16:creationId xmlns:a16="http://schemas.microsoft.com/office/drawing/2014/main" id="{9D916FED-F6DB-4C70-9404-A177AAF46E93}"/>
              </a:ext>
            </a:extLst>
          </p:cNvPr>
          <p:cNvSpPr txBox="1">
            <a:spLocks/>
          </p:cNvSpPr>
          <p:nvPr/>
        </p:nvSpPr>
        <p:spPr bwMode="auto">
          <a:xfrm>
            <a:off x="4855556" y="1155576"/>
            <a:ext cx="3592551" cy="212940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algn="ctr">
              <a:spcBef>
                <a:spcPts val="0"/>
              </a:spcBef>
              <a:spcAft>
                <a:spcPts val="1000"/>
              </a:spcAft>
            </a:pPr>
            <a:r>
              <a:rPr lang="en-GB" sz="1400" b="1" kern="0" dirty="0"/>
              <a:t>Industrial X-ray </a:t>
            </a:r>
            <a:r>
              <a:rPr lang="en-GB" sz="1400" b="1" dirty="0"/>
              <a:t>inspection systems</a:t>
            </a:r>
            <a:endParaRPr lang="en-GB" sz="1400" b="1" kern="0" dirty="0"/>
          </a:p>
          <a:p>
            <a:pPr>
              <a:lnSpc>
                <a:spcPct val="100000"/>
              </a:lnSpc>
              <a:spcBef>
                <a:spcPts val="0"/>
              </a:spcBef>
              <a:spcAft>
                <a:spcPts val="1000"/>
              </a:spcAft>
            </a:pPr>
            <a:r>
              <a:rPr lang="en-GB" sz="1200" kern="0" dirty="0"/>
              <a:t>X-ray inspections systems for catalytic converters and diesel particulate filters</a:t>
            </a:r>
          </a:p>
          <a:p>
            <a:pPr>
              <a:lnSpc>
                <a:spcPct val="100000"/>
              </a:lnSpc>
              <a:spcBef>
                <a:spcPts val="0"/>
              </a:spcBef>
              <a:spcAft>
                <a:spcPts val="1000"/>
              </a:spcAft>
            </a:pPr>
            <a:r>
              <a:rPr lang="en-GB" sz="1200" kern="0" dirty="0"/>
              <a:t>Key account sales to global automotive customers </a:t>
            </a:r>
          </a:p>
          <a:p>
            <a:pPr marL="1588" lvl="1" indent="0">
              <a:lnSpc>
                <a:spcPct val="100000"/>
              </a:lnSpc>
              <a:spcBef>
                <a:spcPts val="0"/>
              </a:spcBef>
              <a:spcAft>
                <a:spcPts val="1000"/>
              </a:spcAft>
              <a:buFont typeface="Times" pitchFamily="4" charset="0"/>
              <a:buNone/>
            </a:pPr>
            <a:r>
              <a:rPr lang="en-GB" sz="1200" kern="0" dirty="0"/>
              <a:t>Low volume: currently &lt;10 units per year</a:t>
            </a:r>
          </a:p>
          <a:p>
            <a:pPr marL="1588" lvl="1" indent="0">
              <a:lnSpc>
                <a:spcPct val="100000"/>
              </a:lnSpc>
              <a:spcBef>
                <a:spcPts val="0"/>
              </a:spcBef>
              <a:spcAft>
                <a:spcPts val="1000"/>
              </a:spcAft>
              <a:buFont typeface="Times" pitchFamily="4" charset="0"/>
              <a:buNone/>
            </a:pPr>
            <a:r>
              <a:rPr lang="en-GB" sz="1200" kern="0" dirty="0"/>
              <a:t>Strong support revenue</a:t>
            </a:r>
          </a:p>
          <a:p>
            <a:pPr marL="1588" lvl="1" indent="0">
              <a:lnSpc>
                <a:spcPct val="100000"/>
              </a:lnSpc>
              <a:spcBef>
                <a:spcPts val="0"/>
              </a:spcBef>
              <a:spcAft>
                <a:spcPts val="1000"/>
              </a:spcAft>
              <a:buFont typeface="Times" pitchFamily="4" charset="0"/>
              <a:buNone/>
            </a:pPr>
            <a:r>
              <a:rPr lang="en-GB" sz="1200" kern="0" dirty="0"/>
              <a:t>Growing market</a:t>
            </a:r>
          </a:p>
        </p:txBody>
      </p:sp>
      <p:sp>
        <p:nvSpPr>
          <p:cNvPr id="7" name="TextBox 6">
            <a:extLst>
              <a:ext uri="{FF2B5EF4-FFF2-40B4-BE49-F238E27FC236}">
                <a16:creationId xmlns:a16="http://schemas.microsoft.com/office/drawing/2014/main" id="{6113AD1B-5DDA-4094-AE6C-EB552FF65477}"/>
              </a:ext>
            </a:extLst>
          </p:cNvPr>
          <p:cNvSpPr txBox="1"/>
          <p:nvPr/>
        </p:nvSpPr>
        <p:spPr>
          <a:xfrm>
            <a:off x="648490" y="5445224"/>
            <a:ext cx="7847020" cy="338554"/>
          </a:xfrm>
          <a:prstGeom prst="rect">
            <a:avLst/>
          </a:prstGeom>
          <a:noFill/>
        </p:spPr>
        <p:txBody>
          <a:bodyPr wrap="none" rtlCol="0">
            <a:spAutoFit/>
          </a:bodyPr>
          <a:lstStyle/>
          <a:p>
            <a:pPr algn="ctr"/>
            <a:r>
              <a:rPr lang="en-GB" sz="1600" dirty="0"/>
              <a:t>Favourable payment profiles in both sectors minimise working capital requirements</a:t>
            </a:r>
          </a:p>
        </p:txBody>
      </p:sp>
    </p:spTree>
    <p:extLst>
      <p:ext uri="{BB962C8B-B14F-4D97-AF65-F5344CB8AC3E}">
        <p14:creationId xmlns:p14="http://schemas.microsoft.com/office/powerpoint/2010/main" val="56190501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FFE95D2-4CFA-4DA3-B79B-A212BE760E4A}"/>
              </a:ext>
            </a:extLst>
          </p:cNvPr>
          <p:cNvSpPr>
            <a:spLocks noGrp="1"/>
          </p:cNvSpPr>
          <p:nvPr>
            <p:ph idx="1"/>
          </p:nvPr>
        </p:nvSpPr>
        <p:spPr>
          <a:xfrm>
            <a:off x="407426" y="3781868"/>
            <a:ext cx="5761304" cy="2141202"/>
          </a:xfrm>
        </p:spPr>
        <p:txBody>
          <a:bodyPr/>
          <a:lstStyle/>
          <a:p>
            <a:pPr marL="1588" lvl="1" indent="0">
              <a:lnSpc>
                <a:spcPct val="100000"/>
              </a:lnSpc>
              <a:spcBef>
                <a:spcPts val="0"/>
              </a:spcBef>
              <a:spcAft>
                <a:spcPts val="1200"/>
              </a:spcAft>
              <a:buNone/>
            </a:pPr>
            <a:r>
              <a:rPr lang="en-GB" b="1" dirty="0"/>
              <a:t>Sales and profit were impacted by </a:t>
            </a:r>
          </a:p>
          <a:p>
            <a:pPr lvl="1">
              <a:lnSpc>
                <a:spcPct val="100000"/>
              </a:lnSpc>
              <a:spcBef>
                <a:spcPts val="0"/>
              </a:spcBef>
              <a:spcAft>
                <a:spcPts val="1200"/>
              </a:spcAft>
              <a:buFont typeface="Arial" panose="020B0604020202020204" pitchFamily="34" charset="0"/>
              <a:buChar char="•"/>
            </a:pPr>
            <a:r>
              <a:rPr lang="en-GB" dirty="0"/>
              <a:t>Cancellation of a £1m order (announced 1 Feb 2018)</a:t>
            </a:r>
          </a:p>
          <a:p>
            <a:pPr lvl="1">
              <a:lnSpc>
                <a:spcPct val="100000"/>
              </a:lnSpc>
              <a:spcBef>
                <a:spcPts val="0"/>
              </a:spcBef>
              <a:spcAft>
                <a:spcPts val="1200"/>
              </a:spcAft>
              <a:buFont typeface="Arial" panose="020B0604020202020204" pitchFamily="34" charset="0"/>
              <a:buChar char="•"/>
            </a:pPr>
            <a:r>
              <a:rPr lang="en-GB" dirty="0"/>
              <a:t>£245k charges related to incomplete acquisition process</a:t>
            </a:r>
          </a:p>
          <a:p>
            <a:pPr lvl="1">
              <a:lnSpc>
                <a:spcPct val="100000"/>
              </a:lnSpc>
              <a:spcBef>
                <a:spcPts val="0"/>
              </a:spcBef>
              <a:spcAft>
                <a:spcPts val="1200"/>
              </a:spcAft>
              <a:buFont typeface="Arial" panose="020B0604020202020204" pitchFamily="34" charset="0"/>
              <a:buChar char="•"/>
            </a:pPr>
            <a:r>
              <a:rPr lang="en-GB" dirty="0"/>
              <a:t>Including exceptional costs a loss of £200k was made</a:t>
            </a:r>
          </a:p>
        </p:txBody>
      </p:sp>
      <p:sp>
        <p:nvSpPr>
          <p:cNvPr id="5" name="Slide Number Placeholder 4">
            <a:extLst>
              <a:ext uri="{FF2B5EF4-FFF2-40B4-BE49-F238E27FC236}">
                <a16:creationId xmlns:a16="http://schemas.microsoft.com/office/drawing/2014/main" id="{4122F620-7D98-4F4C-AF48-939FEB85B6FB}"/>
              </a:ext>
            </a:extLst>
          </p:cNvPr>
          <p:cNvSpPr>
            <a:spLocks noGrp="1"/>
          </p:cNvSpPr>
          <p:nvPr>
            <p:ph type="sldNum" sz="quarter" idx="12"/>
          </p:nvPr>
        </p:nvSpPr>
        <p:spPr/>
        <p:txBody>
          <a:bodyPr/>
          <a:lstStyle/>
          <a:p>
            <a:fld id="{5AB28968-4576-8245-B1C7-9D2FDA151DA6}" type="slidenum">
              <a:rPr lang="en-US" smtClean="0"/>
              <a:pPr/>
              <a:t>5</a:t>
            </a:fld>
            <a:endParaRPr lang="en-US" dirty="0"/>
          </a:p>
        </p:txBody>
      </p:sp>
      <p:sp>
        <p:nvSpPr>
          <p:cNvPr id="6" name="Rectangle 5">
            <a:extLst>
              <a:ext uri="{FF2B5EF4-FFF2-40B4-BE49-F238E27FC236}">
                <a16:creationId xmlns:a16="http://schemas.microsoft.com/office/drawing/2014/main" id="{0F6CE0C8-06B1-45B3-9A63-A3C84AF948F4}"/>
              </a:ext>
            </a:extLst>
          </p:cNvPr>
          <p:cNvSpPr/>
          <p:nvPr/>
        </p:nvSpPr>
        <p:spPr>
          <a:xfrm>
            <a:off x="256054" y="1204609"/>
            <a:ext cx="1995833" cy="2255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SALES</a:t>
            </a:r>
          </a:p>
          <a:p>
            <a:pPr algn="ctr"/>
            <a:r>
              <a:rPr lang="en-GB" b="1" dirty="0">
                <a:solidFill>
                  <a:schemeClr val="bg1"/>
                </a:solidFill>
              </a:rPr>
              <a:t>£3.5m</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r>
              <a:rPr lang="en-GB" sz="1400" dirty="0">
                <a:solidFill>
                  <a:schemeClr val="bg1"/>
                </a:solidFill>
              </a:rPr>
              <a:t>2017: £5m</a:t>
            </a:r>
          </a:p>
        </p:txBody>
      </p:sp>
      <p:sp>
        <p:nvSpPr>
          <p:cNvPr id="7" name="Rectangle 6">
            <a:extLst>
              <a:ext uri="{FF2B5EF4-FFF2-40B4-BE49-F238E27FC236}">
                <a16:creationId xmlns:a16="http://schemas.microsoft.com/office/drawing/2014/main" id="{E69E4FC3-65C9-43BC-B04B-79AE3DF0FD01}"/>
              </a:ext>
            </a:extLst>
          </p:cNvPr>
          <p:cNvSpPr/>
          <p:nvPr/>
        </p:nvSpPr>
        <p:spPr>
          <a:xfrm>
            <a:off x="2475117" y="1204609"/>
            <a:ext cx="1973388" cy="2255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GROSS PROFIT</a:t>
            </a:r>
          </a:p>
          <a:p>
            <a:pPr algn="ctr"/>
            <a:r>
              <a:rPr lang="en-GB" b="1" dirty="0">
                <a:solidFill>
                  <a:schemeClr val="bg1"/>
                </a:solidFill>
              </a:rPr>
              <a:t>£1.68m</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r>
              <a:rPr lang="en-GB" sz="1400" dirty="0">
                <a:solidFill>
                  <a:schemeClr val="bg1"/>
                </a:solidFill>
              </a:rPr>
              <a:t> 2017: £1.95m</a:t>
            </a:r>
          </a:p>
          <a:p>
            <a:pPr algn="ctr"/>
            <a:endParaRPr lang="en-GB" dirty="0">
              <a:solidFill>
                <a:schemeClr val="bg1"/>
              </a:solidFill>
            </a:endParaRPr>
          </a:p>
        </p:txBody>
      </p:sp>
      <p:sp>
        <p:nvSpPr>
          <p:cNvPr id="8" name="Rectangle 7">
            <a:extLst>
              <a:ext uri="{FF2B5EF4-FFF2-40B4-BE49-F238E27FC236}">
                <a16:creationId xmlns:a16="http://schemas.microsoft.com/office/drawing/2014/main" id="{01D9CFF5-B176-462C-8ABE-BF0ACA5AF6D1}"/>
              </a:ext>
            </a:extLst>
          </p:cNvPr>
          <p:cNvSpPr/>
          <p:nvPr/>
        </p:nvSpPr>
        <p:spPr>
          <a:xfrm>
            <a:off x="6922529" y="1204609"/>
            <a:ext cx="1973388" cy="2255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GB" b="1" dirty="0">
                <a:solidFill>
                  <a:schemeClr val="bg1"/>
                </a:solidFill>
              </a:rPr>
              <a:t>PBT</a:t>
            </a:r>
          </a:p>
          <a:p>
            <a:pPr algn="ctr"/>
            <a:r>
              <a:rPr lang="en-GB" b="1" dirty="0">
                <a:solidFill>
                  <a:schemeClr val="bg1"/>
                </a:solidFill>
              </a:rPr>
              <a:t>£96k</a:t>
            </a:r>
          </a:p>
          <a:p>
            <a:pPr algn="ctr"/>
            <a:r>
              <a:rPr lang="en-GB" sz="1100" b="1" dirty="0">
                <a:solidFill>
                  <a:schemeClr val="bg1"/>
                </a:solidFill>
              </a:rPr>
              <a:t>(before exceptional costs)</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r>
              <a:rPr lang="en-GB" sz="1400" dirty="0">
                <a:solidFill>
                  <a:schemeClr val="bg1"/>
                </a:solidFill>
              </a:rPr>
              <a:t>2017: £480k</a:t>
            </a:r>
          </a:p>
        </p:txBody>
      </p:sp>
      <p:sp>
        <p:nvSpPr>
          <p:cNvPr id="14" name="TextBox 5">
            <a:extLst>
              <a:ext uri="{FF2B5EF4-FFF2-40B4-BE49-F238E27FC236}">
                <a16:creationId xmlns:a16="http://schemas.microsoft.com/office/drawing/2014/main" id="{B1278D1A-0D2E-45E0-AAAE-A5193F913FCB}"/>
              </a:ext>
            </a:extLst>
          </p:cNvPr>
          <p:cNvSpPr txBox="1">
            <a:spLocks noChangeArrowheads="1"/>
          </p:cNvSpPr>
          <p:nvPr/>
        </p:nvSpPr>
        <p:spPr bwMode="auto">
          <a:xfrm>
            <a:off x="4778964" y="5814224"/>
            <a:ext cx="1881268" cy="46166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Arial" panose="020B0604020202020204" pitchFamily="34" charset="0"/>
                <a:ea typeface="MS PGothic" panose="020B0600070205080204" pitchFamily="34" charset="-128"/>
              </a:defRPr>
            </a:lvl1pPr>
            <a:lvl2pPr marL="742950" indent="-285750">
              <a:defRPr>
                <a:solidFill>
                  <a:schemeClr val="tx1"/>
                </a:solidFill>
                <a:latin typeface="Arial" panose="020B0604020202020204" pitchFamily="34" charset="0"/>
                <a:ea typeface="MS PGothic" panose="020B0600070205080204" pitchFamily="34" charset="-128"/>
              </a:defRPr>
            </a:lvl2pPr>
            <a:lvl3pPr marL="1143000" indent="-228600">
              <a:defRPr>
                <a:solidFill>
                  <a:schemeClr val="tx1"/>
                </a:solidFill>
                <a:latin typeface="Arial" panose="020B0604020202020204" pitchFamily="34" charset="0"/>
                <a:ea typeface="MS PGothic" panose="020B0600070205080204" pitchFamily="34" charset="-128"/>
              </a:defRPr>
            </a:lvl3pPr>
            <a:lvl4pPr marL="1600200" indent="-228600">
              <a:defRPr>
                <a:solidFill>
                  <a:schemeClr val="tx1"/>
                </a:solidFill>
                <a:latin typeface="Arial" panose="020B0604020202020204" pitchFamily="34" charset="0"/>
                <a:ea typeface="MS PGothic" panose="020B0600070205080204" pitchFamily="34" charset="-128"/>
              </a:defRPr>
            </a:lvl4pPr>
            <a:lvl5pPr marL="2057400" indent="-228600">
              <a:defRPr>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a:solidFill>
                  <a:schemeClr val="tx1"/>
                </a:solidFill>
                <a:latin typeface="Arial" panose="020B0604020202020204" pitchFamily="34" charset="0"/>
                <a:ea typeface="MS PGothic" panose="020B0600070205080204" pitchFamily="34" charset="-128"/>
              </a:defRPr>
            </a:lvl9pPr>
          </a:lstStyle>
          <a:p>
            <a:pPr algn="r"/>
            <a:r>
              <a:rPr lang="en-GB" altLang="en-US" sz="1200" b="1" dirty="0">
                <a:latin typeface="Calibri" panose="020F0502020204030204" pitchFamily="34" charset="0"/>
              </a:rPr>
              <a:t>Portable X-ray order waiting for dispatch</a:t>
            </a:r>
          </a:p>
        </p:txBody>
      </p:sp>
      <p:pic>
        <p:nvPicPr>
          <p:cNvPr id="15" name="Picture 2">
            <a:extLst>
              <a:ext uri="{FF2B5EF4-FFF2-40B4-BE49-F238E27FC236}">
                <a16:creationId xmlns:a16="http://schemas.microsoft.com/office/drawing/2014/main" id="{426C8D31-5C09-4AFD-A519-367DD8893735}"/>
              </a:ext>
            </a:extLst>
          </p:cNvPr>
          <p:cNvPicPr>
            <a:picLocks noChangeAspect="1"/>
          </p:cNvPicPr>
          <p:nvPr/>
        </p:nvPicPr>
        <p:blipFill>
          <a:blip r:embed="rId2">
            <a:extLst>
              <a:ext uri="{28A0092B-C50C-407E-A947-70E740481C1C}">
                <a14:useLocalDpi xmlns:a14="http://schemas.microsoft.com/office/drawing/2010/main"/>
              </a:ext>
            </a:extLst>
          </a:blip>
          <a:srcRect/>
          <a:stretch>
            <a:fillRect/>
          </a:stretch>
        </p:blipFill>
        <p:spPr bwMode="auto">
          <a:xfrm>
            <a:off x="6652894" y="3767655"/>
            <a:ext cx="2243023" cy="250823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7" name="Arrow: Down 16">
            <a:extLst>
              <a:ext uri="{FF2B5EF4-FFF2-40B4-BE49-F238E27FC236}">
                <a16:creationId xmlns:a16="http://schemas.microsoft.com/office/drawing/2014/main" id="{14F94EC3-841A-41C8-A4BF-9961E92F58D4}"/>
              </a:ext>
            </a:extLst>
          </p:cNvPr>
          <p:cNvSpPr/>
          <p:nvPr/>
        </p:nvSpPr>
        <p:spPr>
          <a:xfrm>
            <a:off x="7258247" y="2182917"/>
            <a:ext cx="1266156" cy="606430"/>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8" name="Arrow: Down 17">
            <a:extLst>
              <a:ext uri="{FF2B5EF4-FFF2-40B4-BE49-F238E27FC236}">
                <a16:creationId xmlns:a16="http://schemas.microsoft.com/office/drawing/2014/main" id="{C5EFECB0-EEFC-413C-9226-93D2DE7572D3}"/>
              </a:ext>
            </a:extLst>
          </p:cNvPr>
          <p:cNvSpPr/>
          <p:nvPr/>
        </p:nvSpPr>
        <p:spPr>
          <a:xfrm>
            <a:off x="620058" y="2182917"/>
            <a:ext cx="1290269" cy="627464"/>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9" name="Arrow: Down 18">
            <a:extLst>
              <a:ext uri="{FF2B5EF4-FFF2-40B4-BE49-F238E27FC236}">
                <a16:creationId xmlns:a16="http://schemas.microsoft.com/office/drawing/2014/main" id="{1D1C94D5-D10F-4185-9442-CC7FEE115817}"/>
              </a:ext>
            </a:extLst>
          </p:cNvPr>
          <p:cNvSpPr/>
          <p:nvPr/>
        </p:nvSpPr>
        <p:spPr>
          <a:xfrm>
            <a:off x="2885245" y="2182917"/>
            <a:ext cx="1290269" cy="627464"/>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BBF651C0-86B4-417F-8848-D9CBC7CAED3E}"/>
              </a:ext>
            </a:extLst>
          </p:cNvPr>
          <p:cNvSpPr/>
          <p:nvPr/>
        </p:nvSpPr>
        <p:spPr>
          <a:xfrm>
            <a:off x="4671736" y="1204609"/>
            <a:ext cx="2062919" cy="2255334"/>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b="1" dirty="0">
              <a:solidFill>
                <a:schemeClr val="bg1"/>
              </a:solidFill>
            </a:endParaRPr>
          </a:p>
          <a:p>
            <a:pPr algn="ctr"/>
            <a:r>
              <a:rPr lang="en-GB" b="1" dirty="0">
                <a:solidFill>
                  <a:schemeClr val="bg1"/>
                </a:solidFill>
              </a:rPr>
              <a:t>GROSS PROFIT</a:t>
            </a:r>
          </a:p>
          <a:p>
            <a:pPr algn="ctr"/>
            <a:r>
              <a:rPr lang="en-GB" b="1" dirty="0">
                <a:solidFill>
                  <a:schemeClr val="bg1"/>
                </a:solidFill>
              </a:rPr>
              <a:t>48%</a:t>
            </a: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endParaRPr lang="en-GB" b="1" dirty="0">
              <a:solidFill>
                <a:schemeClr val="bg1"/>
              </a:solidFill>
            </a:endParaRPr>
          </a:p>
          <a:p>
            <a:pPr algn="ctr"/>
            <a:r>
              <a:rPr lang="en-GB" sz="1400" dirty="0">
                <a:solidFill>
                  <a:schemeClr val="bg1"/>
                </a:solidFill>
              </a:rPr>
              <a:t> 2017: 39%</a:t>
            </a:r>
          </a:p>
          <a:p>
            <a:pPr algn="ctr"/>
            <a:endParaRPr lang="en-GB" dirty="0">
              <a:solidFill>
                <a:schemeClr val="bg1"/>
              </a:solidFill>
            </a:endParaRPr>
          </a:p>
        </p:txBody>
      </p:sp>
      <p:sp>
        <p:nvSpPr>
          <p:cNvPr id="16" name="Arrow: Down 15">
            <a:extLst>
              <a:ext uri="{FF2B5EF4-FFF2-40B4-BE49-F238E27FC236}">
                <a16:creationId xmlns:a16="http://schemas.microsoft.com/office/drawing/2014/main" id="{1FB4961B-A0E5-46D1-A908-7C14799B6ADC}"/>
              </a:ext>
            </a:extLst>
          </p:cNvPr>
          <p:cNvSpPr/>
          <p:nvPr/>
        </p:nvSpPr>
        <p:spPr>
          <a:xfrm rot="10800000">
            <a:off x="5041824" y="2150884"/>
            <a:ext cx="1290269" cy="627464"/>
          </a:xfrm>
          <a:prstGeom prst="downArrow">
            <a:avLst/>
          </a:prstGeom>
          <a:solidFill>
            <a:schemeClr val="accent2"/>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GB" dirty="0"/>
          </a:p>
        </p:txBody>
      </p:sp>
      <p:sp>
        <p:nvSpPr>
          <p:cNvPr id="20" name="Title 1">
            <a:extLst>
              <a:ext uri="{FF2B5EF4-FFF2-40B4-BE49-F238E27FC236}">
                <a16:creationId xmlns:a16="http://schemas.microsoft.com/office/drawing/2014/main" id="{7A7242AD-468E-4A52-A68E-71E56EEC1C1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kern="0" dirty="0"/>
              <a:t>Twin setbacks in year to 30 Sep 2018</a:t>
            </a:r>
          </a:p>
        </p:txBody>
      </p:sp>
    </p:spTree>
    <p:extLst>
      <p:ext uri="{BB962C8B-B14F-4D97-AF65-F5344CB8AC3E}">
        <p14:creationId xmlns:p14="http://schemas.microsoft.com/office/powerpoint/2010/main" val="307795950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7128" y="4005064"/>
            <a:ext cx="8294742" cy="1697784"/>
          </a:xfrm>
        </p:spPr>
        <p:txBody>
          <a:bodyPr/>
          <a:lstStyle/>
          <a:p>
            <a:pPr marL="252000">
              <a:lnSpc>
                <a:spcPct val="100000"/>
              </a:lnSpc>
              <a:spcBef>
                <a:spcPts val="900"/>
              </a:spcBef>
              <a:spcAft>
                <a:spcPts val="300"/>
              </a:spcAft>
              <a:defRPr/>
            </a:pPr>
            <a:r>
              <a:rPr lang="en-GB" altLang="en-US" b="1" dirty="0"/>
              <a:t>The company is well positioned in its core markets</a:t>
            </a:r>
          </a:p>
          <a:p>
            <a:pPr marL="252000">
              <a:lnSpc>
                <a:spcPct val="100000"/>
              </a:lnSpc>
              <a:spcBef>
                <a:spcPts val="900"/>
              </a:spcBef>
              <a:spcAft>
                <a:spcPts val="300"/>
              </a:spcAft>
              <a:defRPr/>
            </a:pPr>
            <a:r>
              <a:rPr lang="en-GB" altLang="en-US" b="1" dirty="0"/>
              <a:t>H1 Sales will be behind management expectation</a:t>
            </a:r>
          </a:p>
          <a:p>
            <a:pPr marL="252000">
              <a:lnSpc>
                <a:spcPct val="100000"/>
              </a:lnSpc>
              <a:spcBef>
                <a:spcPts val="900"/>
              </a:spcBef>
              <a:spcAft>
                <a:spcPts val="300"/>
              </a:spcAft>
              <a:defRPr/>
            </a:pPr>
            <a:r>
              <a:rPr lang="en-GB" altLang="en-US" b="1" dirty="0"/>
              <a:t>Strong pipeline supports on target performance for year end FY19</a:t>
            </a:r>
          </a:p>
          <a:p>
            <a:pPr marL="252000">
              <a:lnSpc>
                <a:spcPct val="100000"/>
              </a:lnSpc>
              <a:spcBef>
                <a:spcPts val="900"/>
              </a:spcBef>
              <a:spcAft>
                <a:spcPts val="300"/>
              </a:spcAft>
              <a:defRPr/>
            </a:pPr>
            <a:r>
              <a:rPr lang="en-GB" altLang="en-US" b="1" dirty="0"/>
              <a:t>An organic growth plan has the immediate goal of returning performance to the 2017 level and providing a platform for substantial future growth</a:t>
            </a:r>
          </a:p>
        </p:txBody>
      </p:sp>
      <p:sp>
        <p:nvSpPr>
          <p:cNvPr id="5" name="Slide Number Placeholder 4"/>
          <p:cNvSpPr>
            <a:spLocks noGrp="1"/>
          </p:cNvSpPr>
          <p:nvPr>
            <p:ph type="sldNum" sz="quarter" idx="12"/>
          </p:nvPr>
        </p:nvSpPr>
        <p:spPr/>
        <p:txBody>
          <a:bodyPr/>
          <a:lstStyle/>
          <a:p>
            <a:fld id="{5AB28968-4576-8245-B1C7-9D2FDA151DA6}" type="slidenum">
              <a:rPr lang="en-US" smtClean="0"/>
              <a:pPr/>
              <a:t>6</a:t>
            </a:fld>
            <a:endParaRPr lang="en-US" dirty="0"/>
          </a:p>
        </p:txBody>
      </p:sp>
      <p:graphicFrame>
        <p:nvGraphicFramePr>
          <p:cNvPr id="6" name="Table 5"/>
          <p:cNvGraphicFramePr>
            <a:graphicFrameLocks noGrp="1"/>
          </p:cNvGraphicFramePr>
          <p:nvPr>
            <p:extLst>
              <p:ext uri="{D42A27DB-BD31-4B8C-83A1-F6EECF244321}">
                <p14:modId xmlns:p14="http://schemas.microsoft.com/office/powerpoint/2010/main" val="4181024051"/>
              </p:ext>
            </p:extLst>
          </p:nvPr>
        </p:nvGraphicFramePr>
        <p:xfrm>
          <a:off x="386429" y="1200607"/>
          <a:ext cx="5328591" cy="2132003"/>
        </p:xfrm>
        <a:graphic>
          <a:graphicData uri="http://schemas.openxmlformats.org/drawingml/2006/table">
            <a:tbl>
              <a:tblPr firstRow="1" bandRow="1">
                <a:tableStyleId>{5C22544A-7EE6-4342-B048-85BDC9FD1C3A}</a:tableStyleId>
              </a:tblPr>
              <a:tblGrid>
                <a:gridCol w="2043555">
                  <a:extLst>
                    <a:ext uri="{9D8B030D-6E8A-4147-A177-3AD203B41FA5}">
                      <a16:colId xmlns:a16="http://schemas.microsoft.com/office/drawing/2014/main" val="3588138961"/>
                    </a:ext>
                  </a:extLst>
                </a:gridCol>
                <a:gridCol w="837362">
                  <a:extLst>
                    <a:ext uri="{9D8B030D-6E8A-4147-A177-3AD203B41FA5}">
                      <a16:colId xmlns:a16="http://schemas.microsoft.com/office/drawing/2014/main" val="797534823"/>
                    </a:ext>
                  </a:extLst>
                </a:gridCol>
                <a:gridCol w="837362">
                  <a:extLst>
                    <a:ext uri="{9D8B030D-6E8A-4147-A177-3AD203B41FA5}">
                      <a16:colId xmlns:a16="http://schemas.microsoft.com/office/drawing/2014/main" val="2196654719"/>
                    </a:ext>
                  </a:extLst>
                </a:gridCol>
                <a:gridCol w="772950">
                  <a:extLst>
                    <a:ext uri="{9D8B030D-6E8A-4147-A177-3AD203B41FA5}">
                      <a16:colId xmlns:a16="http://schemas.microsoft.com/office/drawing/2014/main" val="1777692596"/>
                    </a:ext>
                  </a:extLst>
                </a:gridCol>
                <a:gridCol w="837362">
                  <a:extLst>
                    <a:ext uri="{9D8B030D-6E8A-4147-A177-3AD203B41FA5}">
                      <a16:colId xmlns:a16="http://schemas.microsoft.com/office/drawing/2014/main" val="2698573541"/>
                    </a:ext>
                  </a:extLst>
                </a:gridCol>
              </a:tblGrid>
              <a:tr h="426407">
                <a:tc>
                  <a:txBody>
                    <a:bodyPr/>
                    <a:lstStyle/>
                    <a:p>
                      <a:r>
                        <a:rPr lang="en-GB" sz="1400" dirty="0">
                          <a:solidFill>
                            <a:schemeClr val="tx1"/>
                          </a:solidFill>
                        </a:rPr>
                        <a:t>Financial Years</a:t>
                      </a:r>
                    </a:p>
                  </a:txBody>
                  <a:tcPr anchor="ctr"/>
                </a:tc>
                <a:tc>
                  <a:txBody>
                    <a:bodyPr/>
                    <a:lstStyle/>
                    <a:p>
                      <a:pPr algn="ctr"/>
                      <a:r>
                        <a:rPr lang="en-GB" sz="1400" dirty="0">
                          <a:solidFill>
                            <a:schemeClr val="tx1"/>
                          </a:solidFill>
                        </a:rPr>
                        <a:t>2018</a:t>
                      </a:r>
                    </a:p>
                  </a:txBody>
                  <a:tcPr marL="91443" marR="91443" marT="45717" marB="45717" anchor="ctr"/>
                </a:tc>
                <a:tc>
                  <a:txBody>
                    <a:bodyPr/>
                    <a:lstStyle/>
                    <a:p>
                      <a:pPr algn="ctr"/>
                      <a:r>
                        <a:rPr lang="en-GB" sz="1400" dirty="0">
                          <a:solidFill>
                            <a:schemeClr val="tx1"/>
                          </a:solidFill>
                        </a:rPr>
                        <a:t>2017</a:t>
                      </a:r>
                    </a:p>
                  </a:txBody>
                  <a:tcPr marL="91443" marR="91443" marT="45717" marB="45717" anchor="ctr"/>
                </a:tc>
                <a:tc>
                  <a:txBody>
                    <a:bodyPr/>
                    <a:lstStyle/>
                    <a:p>
                      <a:pPr algn="ctr"/>
                      <a:r>
                        <a:rPr lang="en-GB" sz="1400" dirty="0">
                          <a:solidFill>
                            <a:schemeClr val="tx1"/>
                          </a:solidFill>
                        </a:rPr>
                        <a:t>2016</a:t>
                      </a:r>
                    </a:p>
                  </a:txBody>
                  <a:tcPr marL="91443" marR="91443" marT="45717" marB="45717" anchor="ctr"/>
                </a:tc>
                <a:tc>
                  <a:txBody>
                    <a:bodyPr/>
                    <a:lstStyle/>
                    <a:p>
                      <a:pPr algn="ctr"/>
                      <a:r>
                        <a:rPr lang="en-GB" sz="1400" dirty="0">
                          <a:solidFill>
                            <a:schemeClr val="tx1"/>
                          </a:solidFill>
                        </a:rPr>
                        <a:t>2015</a:t>
                      </a:r>
                    </a:p>
                  </a:txBody>
                  <a:tcPr marL="91443" marR="91443" marT="45717" marB="45717" anchor="ctr"/>
                </a:tc>
                <a:extLst>
                  <a:ext uri="{0D108BD9-81ED-4DB2-BD59-A6C34878D82A}">
                    <a16:rowId xmlns:a16="http://schemas.microsoft.com/office/drawing/2014/main" val="1743213899"/>
                  </a:ext>
                </a:extLst>
              </a:tr>
              <a:tr h="426399">
                <a:tc>
                  <a:txBody>
                    <a:bodyPr/>
                    <a:lstStyle/>
                    <a:p>
                      <a:r>
                        <a:rPr lang="en-GB" sz="1400" dirty="0">
                          <a:solidFill>
                            <a:schemeClr val="tx1"/>
                          </a:solidFill>
                        </a:rPr>
                        <a:t>Sales</a:t>
                      </a:r>
                    </a:p>
                  </a:txBody>
                  <a:tcPr marL="91443" marR="91443" marT="45717" marB="45717" anchor="ctr"/>
                </a:tc>
                <a:tc>
                  <a:txBody>
                    <a:bodyPr/>
                    <a:lstStyle/>
                    <a:p>
                      <a:pPr algn="ctr"/>
                      <a:r>
                        <a:rPr lang="en-GB" sz="1400" dirty="0">
                          <a:solidFill>
                            <a:schemeClr val="tx1"/>
                          </a:solidFill>
                        </a:rPr>
                        <a:t>£3.5m</a:t>
                      </a:r>
                    </a:p>
                  </a:txBody>
                  <a:tcPr marL="91443" marR="91443" marT="45717" marB="45717" anchor="ctr"/>
                </a:tc>
                <a:tc>
                  <a:txBody>
                    <a:bodyPr/>
                    <a:lstStyle/>
                    <a:p>
                      <a:pPr algn="ctr"/>
                      <a:r>
                        <a:rPr lang="en-GB" sz="1400" dirty="0">
                          <a:solidFill>
                            <a:schemeClr val="tx1"/>
                          </a:solidFill>
                        </a:rPr>
                        <a:t>£5.0m</a:t>
                      </a:r>
                    </a:p>
                  </a:txBody>
                  <a:tcPr marL="91443" marR="91443" marT="45717" marB="45717" anchor="ctr"/>
                </a:tc>
                <a:tc>
                  <a:txBody>
                    <a:bodyPr/>
                    <a:lstStyle/>
                    <a:p>
                      <a:pPr algn="ctr"/>
                      <a:r>
                        <a:rPr lang="en-GB" sz="1400" dirty="0">
                          <a:solidFill>
                            <a:schemeClr val="tx1"/>
                          </a:solidFill>
                        </a:rPr>
                        <a:t>£3.3m</a:t>
                      </a:r>
                    </a:p>
                  </a:txBody>
                  <a:tcPr marL="91443" marR="91443" marT="45717" marB="45717" anchor="ctr"/>
                </a:tc>
                <a:tc>
                  <a:txBody>
                    <a:bodyPr/>
                    <a:lstStyle/>
                    <a:p>
                      <a:pPr algn="ctr"/>
                      <a:r>
                        <a:rPr lang="en-GB" sz="1400" dirty="0">
                          <a:solidFill>
                            <a:schemeClr val="tx1"/>
                          </a:solidFill>
                        </a:rPr>
                        <a:t>£1.7m</a:t>
                      </a:r>
                    </a:p>
                  </a:txBody>
                  <a:tcPr marL="91443" marR="91443" marT="45717" marB="45717" anchor="ctr"/>
                </a:tc>
                <a:extLst>
                  <a:ext uri="{0D108BD9-81ED-4DB2-BD59-A6C34878D82A}">
                    <a16:rowId xmlns:a16="http://schemas.microsoft.com/office/drawing/2014/main" val="2625901689"/>
                  </a:ext>
                </a:extLst>
              </a:tr>
              <a:tr h="426399">
                <a:tc>
                  <a:txBody>
                    <a:bodyPr/>
                    <a:lstStyle/>
                    <a:p>
                      <a:r>
                        <a:rPr lang="en-GB" sz="1400" dirty="0">
                          <a:solidFill>
                            <a:schemeClr val="tx1"/>
                          </a:solidFill>
                        </a:rPr>
                        <a:t>GP%</a:t>
                      </a:r>
                    </a:p>
                  </a:txBody>
                  <a:tcPr marL="91443" marR="91443" marT="45717" marB="45717" anchor="ctr"/>
                </a:tc>
                <a:tc>
                  <a:txBody>
                    <a:bodyPr/>
                    <a:lstStyle/>
                    <a:p>
                      <a:pPr algn="ctr"/>
                      <a:r>
                        <a:rPr lang="en-GB" sz="1400" dirty="0">
                          <a:solidFill>
                            <a:schemeClr val="tx1"/>
                          </a:solidFill>
                        </a:rPr>
                        <a:t>48%</a:t>
                      </a:r>
                    </a:p>
                  </a:txBody>
                  <a:tcPr marL="91443" marR="91443" marT="45717" marB="45717" anchor="ctr"/>
                </a:tc>
                <a:tc>
                  <a:txBody>
                    <a:bodyPr/>
                    <a:lstStyle/>
                    <a:p>
                      <a:pPr algn="ctr"/>
                      <a:r>
                        <a:rPr lang="en-GB" sz="1400" dirty="0">
                          <a:solidFill>
                            <a:schemeClr val="tx1"/>
                          </a:solidFill>
                        </a:rPr>
                        <a:t>39%</a:t>
                      </a:r>
                    </a:p>
                  </a:txBody>
                  <a:tcPr marL="91443" marR="91443" marT="45717" marB="45717" anchor="ctr"/>
                </a:tc>
                <a:tc>
                  <a:txBody>
                    <a:bodyPr/>
                    <a:lstStyle/>
                    <a:p>
                      <a:pPr algn="ctr"/>
                      <a:r>
                        <a:rPr lang="en-GB" sz="1400" dirty="0">
                          <a:solidFill>
                            <a:schemeClr val="tx1"/>
                          </a:solidFill>
                        </a:rPr>
                        <a:t>42%</a:t>
                      </a:r>
                    </a:p>
                  </a:txBody>
                  <a:tcPr marL="91443" marR="91443" marT="45717" marB="45717" anchor="ctr"/>
                </a:tc>
                <a:tc>
                  <a:txBody>
                    <a:bodyPr/>
                    <a:lstStyle/>
                    <a:p>
                      <a:pPr algn="ctr"/>
                      <a:r>
                        <a:rPr lang="en-GB" sz="1400" dirty="0">
                          <a:solidFill>
                            <a:schemeClr val="tx1"/>
                          </a:solidFill>
                        </a:rPr>
                        <a:t>38%</a:t>
                      </a:r>
                    </a:p>
                  </a:txBody>
                  <a:tcPr marL="91443" marR="91443" marT="45717" marB="45717" anchor="ctr"/>
                </a:tc>
                <a:extLst>
                  <a:ext uri="{0D108BD9-81ED-4DB2-BD59-A6C34878D82A}">
                    <a16:rowId xmlns:a16="http://schemas.microsoft.com/office/drawing/2014/main" val="1447884986"/>
                  </a:ext>
                </a:extLst>
              </a:tr>
              <a:tr h="426399">
                <a:tc>
                  <a:txBody>
                    <a:bodyPr/>
                    <a:lstStyle/>
                    <a:p>
                      <a:r>
                        <a:rPr lang="en-GB" sz="1400" dirty="0">
                          <a:solidFill>
                            <a:schemeClr val="tx1"/>
                          </a:solidFill>
                        </a:rPr>
                        <a:t>Overheads</a:t>
                      </a:r>
                    </a:p>
                  </a:txBody>
                  <a:tcPr marL="91443" marR="91443" marT="45717" marB="45717" anchor="ctr"/>
                </a:tc>
                <a:tc>
                  <a:txBody>
                    <a:bodyPr/>
                    <a:lstStyle/>
                    <a:p>
                      <a:pPr algn="ctr"/>
                      <a:r>
                        <a:rPr lang="en-GB" sz="1400" dirty="0">
                          <a:solidFill>
                            <a:schemeClr val="tx1"/>
                          </a:solidFill>
                        </a:rPr>
                        <a:t>£1.6m</a:t>
                      </a:r>
                    </a:p>
                  </a:txBody>
                  <a:tcPr marL="91443" marR="91443" marT="45717" marB="45717" anchor="ctr"/>
                </a:tc>
                <a:tc>
                  <a:txBody>
                    <a:bodyPr/>
                    <a:lstStyle/>
                    <a:p>
                      <a:pPr algn="ctr"/>
                      <a:r>
                        <a:rPr lang="en-GB" sz="1400" dirty="0">
                          <a:solidFill>
                            <a:schemeClr val="tx1"/>
                          </a:solidFill>
                        </a:rPr>
                        <a:t>£1.5m</a:t>
                      </a:r>
                    </a:p>
                  </a:txBody>
                  <a:tcPr marL="91443" marR="91443" marT="45717" marB="45717" anchor="ctr"/>
                </a:tc>
                <a:tc>
                  <a:txBody>
                    <a:bodyPr/>
                    <a:lstStyle/>
                    <a:p>
                      <a:pPr algn="ctr"/>
                      <a:r>
                        <a:rPr lang="en-GB" sz="1400" dirty="0">
                          <a:solidFill>
                            <a:schemeClr val="tx1"/>
                          </a:solidFill>
                        </a:rPr>
                        <a:t>£1.4m</a:t>
                      </a:r>
                    </a:p>
                  </a:txBody>
                  <a:tcPr marL="91443" marR="91443" marT="45717" marB="45717" anchor="ctr"/>
                </a:tc>
                <a:tc>
                  <a:txBody>
                    <a:bodyPr/>
                    <a:lstStyle/>
                    <a:p>
                      <a:pPr algn="ctr"/>
                      <a:r>
                        <a:rPr lang="en-GB" sz="1400" dirty="0">
                          <a:solidFill>
                            <a:schemeClr val="tx1"/>
                          </a:solidFill>
                        </a:rPr>
                        <a:t>£1.3m</a:t>
                      </a:r>
                    </a:p>
                  </a:txBody>
                  <a:tcPr marL="91443" marR="91443" marT="45717" marB="45717" anchor="ctr"/>
                </a:tc>
                <a:extLst>
                  <a:ext uri="{0D108BD9-81ED-4DB2-BD59-A6C34878D82A}">
                    <a16:rowId xmlns:a16="http://schemas.microsoft.com/office/drawing/2014/main" val="3828034248"/>
                  </a:ext>
                </a:extLst>
              </a:tr>
              <a:tr h="426399">
                <a:tc>
                  <a:txBody>
                    <a:bodyPr/>
                    <a:lstStyle/>
                    <a:p>
                      <a:r>
                        <a:rPr lang="en-GB" sz="1400" dirty="0">
                          <a:solidFill>
                            <a:schemeClr val="tx1"/>
                          </a:solidFill>
                        </a:rPr>
                        <a:t>Profit/</a:t>
                      </a:r>
                      <a:r>
                        <a:rPr lang="en-GB" sz="1400" baseline="0" dirty="0">
                          <a:solidFill>
                            <a:schemeClr val="tx1"/>
                          </a:solidFill>
                        </a:rPr>
                        <a:t>(loss) before tax</a:t>
                      </a:r>
                      <a:endParaRPr lang="en-GB" sz="1400" dirty="0">
                        <a:solidFill>
                          <a:schemeClr val="tx1"/>
                        </a:solidFill>
                      </a:endParaRPr>
                    </a:p>
                  </a:txBody>
                  <a:tcPr marL="91443" marR="91443" marT="45717" marB="45717" anchor="ctr"/>
                </a:tc>
                <a:tc>
                  <a:txBody>
                    <a:bodyPr/>
                    <a:lstStyle/>
                    <a:p>
                      <a:pPr algn="ctr"/>
                      <a:r>
                        <a:rPr lang="en-GB" sz="1400" dirty="0">
                          <a:solidFill>
                            <a:schemeClr val="tx1"/>
                          </a:solidFill>
                        </a:rPr>
                        <a:t>£96k*</a:t>
                      </a:r>
                    </a:p>
                  </a:txBody>
                  <a:tcPr marL="91443" marR="91443" marT="45717" marB="45717" anchor="ctr"/>
                </a:tc>
                <a:tc>
                  <a:txBody>
                    <a:bodyPr/>
                    <a:lstStyle/>
                    <a:p>
                      <a:pPr algn="ctr"/>
                      <a:r>
                        <a:rPr lang="en-GB" sz="1400" dirty="0">
                          <a:solidFill>
                            <a:schemeClr val="tx1"/>
                          </a:solidFill>
                        </a:rPr>
                        <a:t>£477k</a:t>
                      </a:r>
                    </a:p>
                  </a:txBody>
                  <a:tcPr marL="91443" marR="91443" marT="45717" marB="45717" anchor="ctr"/>
                </a:tc>
                <a:tc>
                  <a:txBody>
                    <a:bodyPr/>
                    <a:lstStyle/>
                    <a:p>
                      <a:pPr algn="ctr"/>
                      <a:r>
                        <a:rPr lang="en-GB" sz="1400" dirty="0">
                          <a:solidFill>
                            <a:schemeClr val="tx1"/>
                          </a:solidFill>
                        </a:rPr>
                        <a:t>£105k</a:t>
                      </a:r>
                    </a:p>
                  </a:txBody>
                  <a:tcPr marL="91443" marR="91443" marT="45717" marB="45717" anchor="ctr"/>
                </a:tc>
                <a:tc>
                  <a:txBody>
                    <a:bodyPr/>
                    <a:lstStyle/>
                    <a:p>
                      <a:pPr algn="ctr"/>
                      <a:r>
                        <a:rPr lang="en-GB" sz="1400" dirty="0">
                          <a:solidFill>
                            <a:schemeClr val="tx1"/>
                          </a:solidFill>
                        </a:rPr>
                        <a:t>(£640k)</a:t>
                      </a:r>
                    </a:p>
                  </a:txBody>
                  <a:tcPr marL="91443" marR="91443" marT="45717" marB="45717" anchor="ctr"/>
                </a:tc>
                <a:extLst>
                  <a:ext uri="{0D108BD9-81ED-4DB2-BD59-A6C34878D82A}">
                    <a16:rowId xmlns:a16="http://schemas.microsoft.com/office/drawing/2014/main" val="466367674"/>
                  </a:ext>
                </a:extLst>
              </a:tr>
            </a:tbl>
          </a:graphicData>
        </a:graphic>
      </p:graphicFrame>
      <p:sp>
        <p:nvSpPr>
          <p:cNvPr id="18" name="Content Placeholder 2">
            <a:extLst>
              <a:ext uri="{FF2B5EF4-FFF2-40B4-BE49-F238E27FC236}">
                <a16:creationId xmlns:a16="http://schemas.microsoft.com/office/drawing/2014/main" id="{F4E7763B-E10B-4A72-ACE4-60F6229521BC}"/>
              </a:ext>
            </a:extLst>
          </p:cNvPr>
          <p:cNvSpPr txBox="1">
            <a:spLocks/>
          </p:cNvSpPr>
          <p:nvPr/>
        </p:nvSpPr>
        <p:spPr bwMode="auto">
          <a:xfrm>
            <a:off x="47128" y="3437434"/>
            <a:ext cx="5821015" cy="30777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lnSpc>
                <a:spcPct val="120000"/>
              </a:lnSpc>
              <a:spcBef>
                <a:spcPct val="80000"/>
              </a:spcBef>
              <a:spcAft>
                <a:spcPct val="0"/>
              </a:spcAft>
              <a:defRPr sz="1600" b="0" i="0">
                <a:solidFill>
                  <a:schemeClr val="tx2"/>
                </a:solidFill>
                <a:latin typeface="Arial"/>
                <a:ea typeface="+mn-ea"/>
                <a:cs typeface="Arial"/>
              </a:defRPr>
            </a:lvl1pPr>
            <a:lvl2pPr marL="274638" indent="-273050" algn="l" rtl="0" fontAlgn="base">
              <a:lnSpc>
                <a:spcPct val="120000"/>
              </a:lnSpc>
              <a:spcBef>
                <a:spcPct val="60000"/>
              </a:spcBef>
              <a:spcAft>
                <a:spcPct val="0"/>
              </a:spcAft>
              <a:buClr>
                <a:srgbClr val="131B66"/>
              </a:buClr>
              <a:buFont typeface="Times" pitchFamily="4" charset="0"/>
              <a:buChar char="•"/>
              <a:defRPr sz="1600" b="0" i="0">
                <a:solidFill>
                  <a:schemeClr val="tx2"/>
                </a:solidFill>
                <a:latin typeface="Arial"/>
                <a:ea typeface="ＭＳ Ｐゴシック" pitchFamily="4" charset="-128"/>
                <a:cs typeface="Arial"/>
              </a:defRPr>
            </a:lvl2pPr>
            <a:lvl3pPr marL="517525" indent="-241300" algn="l" rtl="0" fontAlgn="base">
              <a:lnSpc>
                <a:spcPct val="120000"/>
              </a:lnSpc>
              <a:spcBef>
                <a:spcPct val="40000"/>
              </a:spcBef>
              <a:spcAft>
                <a:spcPct val="0"/>
              </a:spcAft>
              <a:buFont typeface="Frutiger 45 Light" pitchFamily="1" charset="0"/>
              <a:buChar char="–"/>
              <a:defRPr sz="1400" b="0" i="0">
                <a:solidFill>
                  <a:schemeClr val="tx2"/>
                </a:solidFill>
                <a:latin typeface="Arial"/>
                <a:ea typeface="ＭＳ Ｐゴシック" pitchFamily="4" charset="-128"/>
                <a:cs typeface="Arial"/>
              </a:defRPr>
            </a:lvl3pPr>
            <a:lvl4pPr marL="747713" indent="-228600" algn="l" rtl="0" fontAlgn="base">
              <a:lnSpc>
                <a:spcPct val="120000"/>
              </a:lnSpc>
              <a:spcBef>
                <a:spcPct val="40000"/>
              </a:spcBef>
              <a:spcAft>
                <a:spcPct val="0"/>
              </a:spcAft>
              <a:buClr>
                <a:srgbClr val="131B66"/>
              </a:buClr>
              <a:buFont typeface="Times" pitchFamily="4" charset="0"/>
              <a:buChar char="•"/>
              <a:defRPr sz="1600" b="0" i="0">
                <a:solidFill>
                  <a:srgbClr val="262626"/>
                </a:solidFill>
                <a:latin typeface="Arial"/>
                <a:ea typeface="ＭＳ Ｐゴシック" pitchFamily="4" charset="-128"/>
                <a:cs typeface="Arial"/>
              </a:defRPr>
            </a:lvl4pPr>
            <a:lvl5pPr marL="1166813" indent="-228600" algn="l" rtl="0" fontAlgn="base">
              <a:lnSpc>
                <a:spcPct val="120000"/>
              </a:lnSpc>
              <a:spcBef>
                <a:spcPct val="40000"/>
              </a:spcBef>
              <a:spcAft>
                <a:spcPct val="0"/>
              </a:spcAft>
              <a:buFont typeface="Frutiger 45 Light" pitchFamily="1" charset="0"/>
              <a:defRPr sz="1600" b="0" i="0">
                <a:solidFill>
                  <a:srgbClr val="262626"/>
                </a:solidFill>
                <a:latin typeface="Arial"/>
                <a:ea typeface="ＭＳ Ｐゴシック" pitchFamily="4" charset="-128"/>
                <a:cs typeface="Arial"/>
              </a:defRPr>
            </a:lvl5pPr>
            <a:lvl6pPr marL="16240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6pPr>
            <a:lvl7pPr marL="20812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7pPr>
            <a:lvl8pPr marL="25384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8pPr>
            <a:lvl9pPr marL="2995613" indent="-228600" algn="l" rtl="0" fontAlgn="base">
              <a:lnSpc>
                <a:spcPct val="120000"/>
              </a:lnSpc>
              <a:spcBef>
                <a:spcPct val="40000"/>
              </a:spcBef>
              <a:spcAft>
                <a:spcPct val="0"/>
              </a:spcAft>
              <a:buFont typeface="Frutiger 45 Light" pitchFamily="1" charset="0"/>
              <a:defRPr sz="2600">
                <a:solidFill>
                  <a:srgbClr val="464847"/>
                </a:solidFill>
                <a:latin typeface="+mn-lt"/>
                <a:ea typeface="ＭＳ Ｐゴシック" pitchFamily="4" charset="-128"/>
              </a:defRPr>
            </a:lvl9pPr>
          </a:lstStyle>
          <a:p>
            <a:pPr marL="252000">
              <a:lnSpc>
                <a:spcPct val="100000"/>
              </a:lnSpc>
              <a:spcBef>
                <a:spcPts val="600"/>
              </a:spcBef>
              <a:spcAft>
                <a:spcPts val="300"/>
              </a:spcAft>
              <a:defRPr/>
            </a:pPr>
            <a:r>
              <a:rPr lang="en-GB" altLang="en-US" sz="1200" b="1" kern="0" dirty="0"/>
              <a:t>*Note: </a:t>
            </a:r>
            <a:r>
              <a:rPr lang="en-GB" altLang="en-US" sz="1200" kern="0" dirty="0"/>
              <a:t>A loss of £200k after exceptional costs related to the aborted acquisition</a:t>
            </a:r>
          </a:p>
        </p:txBody>
      </p:sp>
      <p:pic>
        <p:nvPicPr>
          <p:cNvPr id="19" name="Picture 18">
            <a:extLst>
              <a:ext uri="{FF2B5EF4-FFF2-40B4-BE49-F238E27FC236}">
                <a16:creationId xmlns:a16="http://schemas.microsoft.com/office/drawing/2014/main" id="{428C7AC9-6503-44EC-BB77-EE3BA4324A54}"/>
              </a:ext>
            </a:extLst>
          </p:cNvPr>
          <p:cNvPicPr>
            <a:picLocks noChangeAspect="1"/>
          </p:cNvPicPr>
          <p:nvPr/>
        </p:nvPicPr>
        <p:blipFill rotWithShape="1">
          <a:blip r:embed="rId2" cstate="print">
            <a:extLst>
              <a:ext uri="{28A0092B-C50C-407E-A947-70E740481C1C}">
                <a14:useLocalDpi xmlns:a14="http://schemas.microsoft.com/office/drawing/2010/main"/>
              </a:ext>
            </a:extLst>
          </a:blip>
          <a:srcRect/>
          <a:stretch/>
        </p:blipFill>
        <p:spPr>
          <a:xfrm>
            <a:off x="6300192" y="1200607"/>
            <a:ext cx="2390886" cy="2656081"/>
          </a:xfrm>
          <a:prstGeom prst="rect">
            <a:avLst/>
          </a:prstGeom>
        </p:spPr>
      </p:pic>
      <p:sp>
        <p:nvSpPr>
          <p:cNvPr id="20" name="TextBox 19">
            <a:extLst>
              <a:ext uri="{FF2B5EF4-FFF2-40B4-BE49-F238E27FC236}">
                <a16:creationId xmlns:a16="http://schemas.microsoft.com/office/drawing/2014/main" id="{CF2589AE-2B44-40F6-8A20-8F6634C55B26}"/>
              </a:ext>
            </a:extLst>
          </p:cNvPr>
          <p:cNvSpPr txBox="1"/>
          <p:nvPr/>
        </p:nvSpPr>
        <p:spPr>
          <a:xfrm>
            <a:off x="6660232" y="3865180"/>
            <a:ext cx="2390886" cy="307777"/>
          </a:xfrm>
          <a:prstGeom prst="rect">
            <a:avLst/>
          </a:prstGeom>
          <a:solidFill>
            <a:schemeClr val="bg1"/>
          </a:solidFill>
        </p:spPr>
        <p:txBody>
          <a:bodyPr wrap="square" rtlCol="0">
            <a:spAutoFit/>
          </a:bodyPr>
          <a:lstStyle/>
          <a:p>
            <a:pPr algn="ctr"/>
            <a:r>
              <a:rPr lang="en-GB" sz="1400" dirty="0"/>
              <a:t>ThreatScan</a:t>
            </a:r>
            <a:r>
              <a:rPr lang="en-US" sz="900" dirty="0"/>
              <a:t>®</a:t>
            </a:r>
            <a:r>
              <a:rPr lang="en-GB" sz="1400" dirty="0"/>
              <a:t>2 image</a:t>
            </a:r>
          </a:p>
        </p:txBody>
      </p:sp>
      <p:sp>
        <p:nvSpPr>
          <p:cNvPr id="9" name="Title 1">
            <a:extLst>
              <a:ext uri="{FF2B5EF4-FFF2-40B4-BE49-F238E27FC236}">
                <a16:creationId xmlns:a16="http://schemas.microsoft.com/office/drawing/2014/main" id="{7A7242AD-468E-4A52-A68E-71E56EEC1C1D}"/>
              </a:ext>
            </a:extLst>
          </p:cNvPr>
          <p:cNvSpPr txBox="1">
            <a:spLocks/>
          </p:cNvSpPr>
          <p:nvPr/>
        </p:nvSpPr>
        <p:spPr bwMode="auto">
          <a:xfrm>
            <a:off x="533400" y="457201"/>
            <a:ext cx="6553200" cy="5334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rtl="0" fontAlgn="base">
              <a:spcBef>
                <a:spcPct val="0"/>
              </a:spcBef>
              <a:spcAft>
                <a:spcPct val="0"/>
              </a:spcAft>
              <a:defRPr sz="2800" b="0" i="0" cap="none" spc="0">
                <a:solidFill>
                  <a:schemeClr val="accent2"/>
                </a:solidFill>
                <a:latin typeface="Arial"/>
                <a:ea typeface="+mj-ea"/>
                <a:cs typeface="Arial"/>
              </a:defRPr>
            </a:lvl1pPr>
            <a:lvl2pPr algn="l" rtl="0" fontAlgn="base">
              <a:spcBef>
                <a:spcPct val="0"/>
              </a:spcBef>
              <a:spcAft>
                <a:spcPct val="0"/>
              </a:spcAft>
              <a:defRPr sz="4000">
                <a:solidFill>
                  <a:schemeClr val="bg1"/>
                </a:solidFill>
                <a:latin typeface="Arial" pitchFamily="4" charset="0"/>
              </a:defRPr>
            </a:lvl2pPr>
            <a:lvl3pPr algn="l" rtl="0" fontAlgn="base">
              <a:spcBef>
                <a:spcPct val="0"/>
              </a:spcBef>
              <a:spcAft>
                <a:spcPct val="0"/>
              </a:spcAft>
              <a:defRPr sz="4000">
                <a:solidFill>
                  <a:schemeClr val="bg1"/>
                </a:solidFill>
                <a:latin typeface="Arial" pitchFamily="4" charset="0"/>
              </a:defRPr>
            </a:lvl3pPr>
            <a:lvl4pPr algn="l" rtl="0" fontAlgn="base">
              <a:spcBef>
                <a:spcPct val="0"/>
              </a:spcBef>
              <a:spcAft>
                <a:spcPct val="0"/>
              </a:spcAft>
              <a:defRPr sz="4000">
                <a:solidFill>
                  <a:schemeClr val="bg1"/>
                </a:solidFill>
                <a:latin typeface="Arial" pitchFamily="4" charset="0"/>
              </a:defRPr>
            </a:lvl4pPr>
            <a:lvl5pPr algn="l" rtl="0" fontAlgn="base">
              <a:spcBef>
                <a:spcPct val="0"/>
              </a:spcBef>
              <a:spcAft>
                <a:spcPct val="0"/>
              </a:spcAft>
              <a:defRPr sz="4000">
                <a:solidFill>
                  <a:schemeClr val="bg1"/>
                </a:solidFill>
                <a:latin typeface="Arial" pitchFamily="4" charset="0"/>
              </a:defRPr>
            </a:lvl5pPr>
            <a:lvl6pPr marL="457200" algn="l" rtl="0" fontAlgn="base">
              <a:spcBef>
                <a:spcPct val="0"/>
              </a:spcBef>
              <a:spcAft>
                <a:spcPct val="0"/>
              </a:spcAft>
              <a:defRPr sz="4000">
                <a:solidFill>
                  <a:schemeClr val="bg1"/>
                </a:solidFill>
                <a:latin typeface="Arial" pitchFamily="4" charset="0"/>
              </a:defRPr>
            </a:lvl6pPr>
            <a:lvl7pPr marL="914400" algn="l" rtl="0" fontAlgn="base">
              <a:spcBef>
                <a:spcPct val="0"/>
              </a:spcBef>
              <a:spcAft>
                <a:spcPct val="0"/>
              </a:spcAft>
              <a:defRPr sz="4000">
                <a:solidFill>
                  <a:schemeClr val="bg1"/>
                </a:solidFill>
                <a:latin typeface="Arial" pitchFamily="4" charset="0"/>
              </a:defRPr>
            </a:lvl7pPr>
            <a:lvl8pPr marL="1371600" algn="l" rtl="0" fontAlgn="base">
              <a:spcBef>
                <a:spcPct val="0"/>
              </a:spcBef>
              <a:spcAft>
                <a:spcPct val="0"/>
              </a:spcAft>
              <a:defRPr sz="4000">
                <a:solidFill>
                  <a:schemeClr val="bg1"/>
                </a:solidFill>
                <a:latin typeface="Arial" pitchFamily="4" charset="0"/>
              </a:defRPr>
            </a:lvl8pPr>
            <a:lvl9pPr marL="1828800" algn="l" rtl="0" fontAlgn="base">
              <a:spcBef>
                <a:spcPct val="0"/>
              </a:spcBef>
              <a:spcAft>
                <a:spcPct val="0"/>
              </a:spcAft>
              <a:defRPr sz="4000">
                <a:solidFill>
                  <a:schemeClr val="bg1"/>
                </a:solidFill>
                <a:latin typeface="Arial" pitchFamily="4" charset="0"/>
              </a:defRPr>
            </a:lvl9pPr>
          </a:lstStyle>
          <a:p>
            <a:r>
              <a:rPr lang="en-GB" dirty="0"/>
              <a:t>Image Scan’s performance since 2015</a:t>
            </a:r>
            <a:endParaRPr lang="en-GB" kern="0" dirty="0"/>
          </a:p>
        </p:txBody>
      </p:sp>
    </p:spTree>
    <p:extLst>
      <p:ext uri="{BB962C8B-B14F-4D97-AF65-F5344CB8AC3E}">
        <p14:creationId xmlns:p14="http://schemas.microsoft.com/office/powerpoint/2010/main" val="82411284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104CC4C-3602-4F29-89BA-E9C77EA6C6A1}"/>
              </a:ext>
            </a:extLst>
          </p:cNvPr>
          <p:cNvSpPr>
            <a:spLocks noGrp="1"/>
          </p:cNvSpPr>
          <p:nvPr>
            <p:ph type="title"/>
          </p:nvPr>
        </p:nvSpPr>
        <p:spPr/>
        <p:txBody>
          <a:bodyPr/>
          <a:lstStyle/>
          <a:p>
            <a:r>
              <a:rPr lang="en-GB" dirty="0"/>
              <a:t>Organic growth – current products</a:t>
            </a:r>
          </a:p>
        </p:txBody>
      </p:sp>
      <p:sp>
        <p:nvSpPr>
          <p:cNvPr id="3" name="Content Placeholder 2">
            <a:extLst>
              <a:ext uri="{FF2B5EF4-FFF2-40B4-BE49-F238E27FC236}">
                <a16:creationId xmlns:a16="http://schemas.microsoft.com/office/drawing/2014/main" id="{B37AB871-6518-40C0-86A2-A8AD0DDB9118}"/>
              </a:ext>
            </a:extLst>
          </p:cNvPr>
          <p:cNvSpPr>
            <a:spLocks noGrp="1"/>
          </p:cNvSpPr>
          <p:nvPr>
            <p:ph idx="1"/>
          </p:nvPr>
        </p:nvSpPr>
        <p:spPr>
          <a:xfrm>
            <a:off x="542925" y="1371600"/>
            <a:ext cx="8133531" cy="4419600"/>
          </a:xfrm>
        </p:spPr>
        <p:txBody>
          <a:bodyPr/>
          <a:lstStyle/>
          <a:p>
            <a:r>
              <a:rPr lang="en-GB" b="1" dirty="0"/>
              <a:t>Continued innovation of current portable X-ray product range</a:t>
            </a:r>
          </a:p>
          <a:p>
            <a:r>
              <a:rPr lang="en-GB" b="1" dirty="0"/>
              <a:t>Examples include:</a:t>
            </a:r>
          </a:p>
          <a:p>
            <a:pPr marL="285750" indent="-285750">
              <a:buFont typeface="Arial" panose="020B0604020202020204" pitchFamily="34" charset="0"/>
              <a:buChar char="•"/>
            </a:pPr>
            <a:r>
              <a:rPr lang="en-GB" dirty="0"/>
              <a:t>Communications range extension</a:t>
            </a:r>
          </a:p>
          <a:p>
            <a:pPr marL="285750" indent="-285750">
              <a:buFont typeface="Arial" panose="020B0604020202020204" pitchFamily="34" charset="0"/>
              <a:buChar char="•"/>
            </a:pPr>
            <a:r>
              <a:rPr lang="en-GB" dirty="0"/>
              <a:t>New family of detectors</a:t>
            </a:r>
          </a:p>
          <a:p>
            <a:pPr marL="285750" indent="-285750">
              <a:buFont typeface="Arial" panose="020B0604020202020204" pitchFamily="34" charset="0"/>
              <a:buChar char="•"/>
            </a:pPr>
            <a:r>
              <a:rPr lang="en-GB" dirty="0"/>
              <a:t>Generator improvement</a:t>
            </a:r>
          </a:p>
          <a:p>
            <a:pPr marL="285750" indent="-285750">
              <a:buFont typeface="Arial" panose="020B0604020202020204" pitchFamily="34" charset="0"/>
              <a:buChar char="•"/>
            </a:pPr>
            <a:r>
              <a:rPr lang="en-GB" dirty="0"/>
              <a:t>Enhanced image processing tools</a:t>
            </a:r>
          </a:p>
          <a:p>
            <a:pPr marL="285750" indent="-285750">
              <a:buFont typeface="Arial" panose="020B0604020202020204" pitchFamily="34" charset="0"/>
              <a:buChar char="•"/>
            </a:pPr>
            <a:r>
              <a:rPr lang="en-GB" dirty="0"/>
              <a:t>Wider deployment options</a:t>
            </a:r>
          </a:p>
          <a:p>
            <a:r>
              <a:rPr lang="en-GB" b="1" dirty="0"/>
              <a:t>We will continue tailor systems to a wide range of operation requirements</a:t>
            </a:r>
          </a:p>
        </p:txBody>
      </p:sp>
      <p:sp>
        <p:nvSpPr>
          <p:cNvPr id="5" name="Slide Number Placeholder 4">
            <a:extLst>
              <a:ext uri="{FF2B5EF4-FFF2-40B4-BE49-F238E27FC236}">
                <a16:creationId xmlns:a16="http://schemas.microsoft.com/office/drawing/2014/main" id="{568EEF8D-6699-422D-921C-B0227A87B837}"/>
              </a:ext>
            </a:extLst>
          </p:cNvPr>
          <p:cNvSpPr>
            <a:spLocks noGrp="1"/>
          </p:cNvSpPr>
          <p:nvPr>
            <p:ph type="sldNum" sz="quarter" idx="12"/>
          </p:nvPr>
        </p:nvSpPr>
        <p:spPr/>
        <p:txBody>
          <a:bodyPr/>
          <a:lstStyle/>
          <a:p>
            <a:fld id="{5AB28968-4576-8245-B1C7-9D2FDA151DA6}" type="slidenum">
              <a:rPr lang="en-US" smtClean="0"/>
              <a:pPr/>
              <a:t>7</a:t>
            </a:fld>
            <a:endParaRPr lang="en-US" dirty="0"/>
          </a:p>
        </p:txBody>
      </p:sp>
      <p:pic>
        <p:nvPicPr>
          <p:cNvPr id="6" name="Picture 9" descr="image001">
            <a:extLst>
              <a:ext uri="{FF2B5EF4-FFF2-40B4-BE49-F238E27FC236}">
                <a16:creationId xmlns:a16="http://schemas.microsoft.com/office/drawing/2014/main" id="{553F617D-55A5-48DC-962C-06DBC612DF94}"/>
              </a:ext>
            </a:extLst>
          </p:cNvPr>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5474573" y="1828801"/>
            <a:ext cx="2690456" cy="268424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880095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4ED0DB1-0B6F-4900-81FC-1E5DD69B708D}"/>
              </a:ext>
            </a:extLst>
          </p:cNvPr>
          <p:cNvSpPr>
            <a:spLocks noGrp="1"/>
          </p:cNvSpPr>
          <p:nvPr>
            <p:ph type="title"/>
          </p:nvPr>
        </p:nvSpPr>
        <p:spPr/>
        <p:txBody>
          <a:bodyPr/>
          <a:lstStyle/>
          <a:p>
            <a:r>
              <a:rPr lang="en-GB" dirty="0"/>
              <a:t>Organic Growth – new products</a:t>
            </a:r>
          </a:p>
        </p:txBody>
      </p:sp>
      <p:sp>
        <p:nvSpPr>
          <p:cNvPr id="3" name="Content Placeholder 2">
            <a:extLst>
              <a:ext uri="{FF2B5EF4-FFF2-40B4-BE49-F238E27FC236}">
                <a16:creationId xmlns:a16="http://schemas.microsoft.com/office/drawing/2014/main" id="{BFE0E3E3-AFC1-4778-97AC-2ECC3A8347CA}"/>
              </a:ext>
            </a:extLst>
          </p:cNvPr>
          <p:cNvSpPr>
            <a:spLocks noGrp="1"/>
          </p:cNvSpPr>
          <p:nvPr>
            <p:ph idx="1"/>
          </p:nvPr>
        </p:nvSpPr>
        <p:spPr>
          <a:xfrm>
            <a:off x="542925" y="1313656"/>
            <a:ext cx="6543675" cy="4419600"/>
          </a:xfrm>
        </p:spPr>
        <p:txBody>
          <a:bodyPr/>
          <a:lstStyle/>
          <a:p>
            <a:pPr>
              <a:lnSpc>
                <a:spcPct val="150000"/>
              </a:lnSpc>
              <a:spcBef>
                <a:spcPts val="600"/>
              </a:spcBef>
            </a:pPr>
            <a:r>
              <a:rPr lang="en-GB" b="1" dirty="0"/>
              <a:t>New development project</a:t>
            </a:r>
          </a:p>
          <a:p>
            <a:pPr marL="285750" indent="-285750">
              <a:lnSpc>
                <a:spcPct val="150000"/>
              </a:lnSpc>
              <a:spcBef>
                <a:spcPts val="600"/>
              </a:spcBef>
              <a:buFont typeface="Arial" panose="020B0604020202020204" pitchFamily="34" charset="0"/>
              <a:buChar char="•"/>
            </a:pPr>
            <a:r>
              <a:rPr lang="en-GB" dirty="0"/>
              <a:t>X-Ray inspection system</a:t>
            </a:r>
          </a:p>
          <a:p>
            <a:pPr marL="285750" indent="-285750">
              <a:lnSpc>
                <a:spcPct val="150000"/>
              </a:lnSpc>
              <a:spcBef>
                <a:spcPts val="600"/>
              </a:spcBef>
              <a:buFont typeface="Arial" panose="020B0604020202020204" pitchFamily="34" charset="0"/>
              <a:buChar char="•"/>
            </a:pPr>
            <a:r>
              <a:rPr lang="en-GB" dirty="0"/>
              <a:t>Based on current hardware/software technology</a:t>
            </a:r>
          </a:p>
          <a:p>
            <a:pPr marL="285750" indent="-285750">
              <a:lnSpc>
                <a:spcPct val="150000"/>
              </a:lnSpc>
              <a:spcBef>
                <a:spcPts val="600"/>
              </a:spcBef>
              <a:buFont typeface="Arial" panose="020B0604020202020204" pitchFamily="34" charset="0"/>
              <a:buChar char="•"/>
            </a:pPr>
            <a:r>
              <a:rPr lang="en-GB" dirty="0"/>
              <a:t>Will go to market though existing partners</a:t>
            </a:r>
          </a:p>
          <a:p>
            <a:pPr marL="285750" indent="-285750">
              <a:lnSpc>
                <a:spcPct val="150000"/>
              </a:lnSpc>
              <a:spcBef>
                <a:spcPts val="600"/>
              </a:spcBef>
              <a:spcAft>
                <a:spcPts val="1200"/>
              </a:spcAft>
              <a:buFont typeface="Arial" panose="020B0604020202020204" pitchFamily="34" charset="0"/>
              <a:buChar char="•"/>
            </a:pPr>
            <a:r>
              <a:rPr lang="en-GB" dirty="0"/>
              <a:t>Planning for prototype by year end</a:t>
            </a:r>
          </a:p>
          <a:p>
            <a:pPr>
              <a:lnSpc>
                <a:spcPct val="150000"/>
              </a:lnSpc>
              <a:spcBef>
                <a:spcPts val="600"/>
              </a:spcBef>
            </a:pPr>
            <a:r>
              <a:rPr lang="en-GB" b="1" dirty="0"/>
              <a:t>New partnerships to expand the product range</a:t>
            </a:r>
          </a:p>
          <a:p>
            <a:pPr marL="285750" indent="-285750">
              <a:lnSpc>
                <a:spcPct val="150000"/>
              </a:lnSpc>
              <a:spcBef>
                <a:spcPts val="600"/>
              </a:spcBef>
              <a:buFont typeface="Arial" panose="020B0604020202020204" pitchFamily="34" charset="0"/>
              <a:buChar char="•"/>
            </a:pPr>
            <a:r>
              <a:rPr lang="en-GB" dirty="0"/>
              <a:t>Working with other security technology suppliers including potential replacement for Axis conveyor X-ray</a:t>
            </a:r>
          </a:p>
          <a:p>
            <a:pPr marL="285750" indent="-285750">
              <a:lnSpc>
                <a:spcPct val="150000"/>
              </a:lnSpc>
              <a:spcBef>
                <a:spcPts val="600"/>
              </a:spcBef>
              <a:buFont typeface="Arial" panose="020B0604020202020204" pitchFamily="34" charset="0"/>
              <a:buChar char="•"/>
            </a:pPr>
            <a:r>
              <a:rPr lang="en-GB" dirty="0"/>
              <a:t>Targeting distribution and/or partnership agreements</a:t>
            </a:r>
          </a:p>
        </p:txBody>
      </p:sp>
      <p:sp>
        <p:nvSpPr>
          <p:cNvPr id="5" name="Slide Number Placeholder 4">
            <a:extLst>
              <a:ext uri="{FF2B5EF4-FFF2-40B4-BE49-F238E27FC236}">
                <a16:creationId xmlns:a16="http://schemas.microsoft.com/office/drawing/2014/main" id="{F745B43D-969F-4547-B70D-4FFBFEAD1925}"/>
              </a:ext>
            </a:extLst>
          </p:cNvPr>
          <p:cNvSpPr>
            <a:spLocks noGrp="1"/>
          </p:cNvSpPr>
          <p:nvPr>
            <p:ph type="sldNum" sz="quarter" idx="12"/>
          </p:nvPr>
        </p:nvSpPr>
        <p:spPr/>
        <p:txBody>
          <a:bodyPr/>
          <a:lstStyle/>
          <a:p>
            <a:fld id="{5AB28968-4576-8245-B1C7-9D2FDA151DA6}" type="slidenum">
              <a:rPr lang="en-US" smtClean="0"/>
              <a:pPr/>
              <a:t>8</a:t>
            </a:fld>
            <a:endParaRPr lang="en-US" dirty="0"/>
          </a:p>
        </p:txBody>
      </p:sp>
    </p:spTree>
    <p:extLst>
      <p:ext uri="{BB962C8B-B14F-4D97-AF65-F5344CB8AC3E}">
        <p14:creationId xmlns:p14="http://schemas.microsoft.com/office/powerpoint/2010/main" val="23294521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duotone>
              <a:schemeClr val="accent3">
                <a:shade val="45000"/>
                <a:satMod val="135000"/>
              </a:schemeClr>
              <a:prstClr val="white"/>
            </a:duotone>
            <a:extLst>
              <a:ext uri="{BEBA8EAE-BF5A-486C-A8C5-ECC9F3942E4B}">
                <a14:imgProps xmlns:a14="http://schemas.microsoft.com/office/drawing/2010/main">
                  <a14:imgLayer r:embed="rId3">
                    <a14:imgEffect>
                      <a14:brightnessContrast bright="89000"/>
                    </a14:imgEffect>
                  </a14:imgLayer>
                </a14:imgProps>
              </a:ext>
            </a:extLst>
          </a:blip>
          <a:stretch>
            <a:fillRect/>
          </a:stretch>
        </p:blipFill>
        <p:spPr>
          <a:xfrm>
            <a:off x="466725" y="1671954"/>
            <a:ext cx="8296275" cy="4070198"/>
          </a:xfrm>
          <a:prstGeom prst="rect">
            <a:avLst/>
          </a:prstGeom>
        </p:spPr>
      </p:pic>
      <p:sp>
        <p:nvSpPr>
          <p:cNvPr id="2" name="Title 1">
            <a:extLst>
              <a:ext uri="{FF2B5EF4-FFF2-40B4-BE49-F238E27FC236}">
                <a16:creationId xmlns:a16="http://schemas.microsoft.com/office/drawing/2014/main" id="{84ED0DB1-0B6F-4900-81FC-1E5DD69B708D}"/>
              </a:ext>
            </a:extLst>
          </p:cNvPr>
          <p:cNvSpPr>
            <a:spLocks noGrp="1"/>
          </p:cNvSpPr>
          <p:nvPr>
            <p:ph type="title"/>
          </p:nvPr>
        </p:nvSpPr>
        <p:spPr/>
        <p:txBody>
          <a:bodyPr/>
          <a:lstStyle/>
          <a:p>
            <a:r>
              <a:rPr lang="en-GB" dirty="0"/>
              <a:t>Organic Growth – new markets</a:t>
            </a:r>
          </a:p>
        </p:txBody>
      </p:sp>
      <p:sp>
        <p:nvSpPr>
          <p:cNvPr id="3" name="Content Placeholder 2">
            <a:extLst>
              <a:ext uri="{FF2B5EF4-FFF2-40B4-BE49-F238E27FC236}">
                <a16:creationId xmlns:a16="http://schemas.microsoft.com/office/drawing/2014/main" id="{BFE0E3E3-AFC1-4778-97AC-2ECC3A8347CA}"/>
              </a:ext>
            </a:extLst>
          </p:cNvPr>
          <p:cNvSpPr>
            <a:spLocks noGrp="1"/>
          </p:cNvSpPr>
          <p:nvPr>
            <p:ph idx="1"/>
          </p:nvPr>
        </p:nvSpPr>
        <p:spPr>
          <a:xfrm>
            <a:off x="542925" y="1313656"/>
            <a:ext cx="7915275" cy="4419600"/>
          </a:xfrm>
        </p:spPr>
        <p:txBody>
          <a:bodyPr/>
          <a:lstStyle/>
          <a:p>
            <a:pPr>
              <a:lnSpc>
                <a:spcPct val="150000"/>
              </a:lnSpc>
              <a:spcBef>
                <a:spcPts val="600"/>
              </a:spcBef>
            </a:pPr>
            <a:r>
              <a:rPr lang="en-GB" sz="1800" b="1" dirty="0"/>
              <a:t>South America</a:t>
            </a:r>
          </a:p>
          <a:p>
            <a:pPr marL="285750" indent="-285750">
              <a:lnSpc>
                <a:spcPct val="150000"/>
              </a:lnSpc>
              <a:spcBef>
                <a:spcPts val="600"/>
              </a:spcBef>
              <a:buFont typeface="Arial" panose="020B0604020202020204" pitchFamily="34" charset="0"/>
              <a:buChar char="•"/>
            </a:pPr>
            <a:r>
              <a:rPr lang="en-GB" sz="1800" dirty="0"/>
              <a:t>New sales manager toured and met local partners</a:t>
            </a:r>
          </a:p>
          <a:p>
            <a:pPr marL="285750" indent="-285750">
              <a:lnSpc>
                <a:spcPct val="150000"/>
              </a:lnSpc>
              <a:spcBef>
                <a:spcPts val="600"/>
              </a:spcBef>
              <a:buFont typeface="Arial" panose="020B0604020202020204" pitchFamily="34" charset="0"/>
              <a:buChar char="•"/>
            </a:pPr>
            <a:r>
              <a:rPr lang="en-GB" sz="1800" dirty="0"/>
              <a:t>Strong pipeline in the region</a:t>
            </a:r>
          </a:p>
          <a:p>
            <a:pPr>
              <a:lnSpc>
                <a:spcPct val="150000"/>
              </a:lnSpc>
              <a:spcBef>
                <a:spcPts val="600"/>
              </a:spcBef>
            </a:pPr>
            <a:r>
              <a:rPr lang="en-GB" sz="1800" b="1" dirty="0"/>
              <a:t>Africa</a:t>
            </a:r>
          </a:p>
          <a:p>
            <a:pPr marL="285750" indent="-285750">
              <a:lnSpc>
                <a:spcPct val="150000"/>
              </a:lnSpc>
              <a:spcBef>
                <a:spcPts val="600"/>
              </a:spcBef>
              <a:buFont typeface="Arial" panose="020B0604020202020204" pitchFamily="34" charset="0"/>
              <a:buChar char="•"/>
            </a:pPr>
            <a:r>
              <a:rPr lang="en-GB" sz="1800" dirty="0"/>
              <a:t>Government tenders in North Africa and selected Sub-Saharan Africa countries</a:t>
            </a:r>
            <a:endParaRPr lang="en-GB" sz="1800" b="1" dirty="0"/>
          </a:p>
          <a:p>
            <a:pPr>
              <a:lnSpc>
                <a:spcPct val="150000"/>
              </a:lnSpc>
              <a:spcBef>
                <a:spcPts val="600"/>
              </a:spcBef>
            </a:pPr>
            <a:r>
              <a:rPr lang="en-GB" sz="1800" b="1" dirty="0"/>
              <a:t>Europe</a:t>
            </a:r>
          </a:p>
          <a:p>
            <a:pPr marL="285750" indent="-285750">
              <a:lnSpc>
                <a:spcPct val="150000"/>
              </a:lnSpc>
              <a:spcBef>
                <a:spcPts val="600"/>
              </a:spcBef>
              <a:buFont typeface="Arial" panose="020B0604020202020204" pitchFamily="34" charset="0"/>
              <a:buChar char="•"/>
            </a:pPr>
            <a:r>
              <a:rPr lang="en-GB" sz="1800" dirty="0"/>
              <a:t>Renewed focus through new local partners</a:t>
            </a:r>
          </a:p>
          <a:p>
            <a:pPr marL="285750" indent="-285750">
              <a:lnSpc>
                <a:spcPct val="150000"/>
              </a:lnSpc>
              <a:spcBef>
                <a:spcPts val="600"/>
              </a:spcBef>
              <a:buFont typeface="Arial" panose="020B0604020202020204" pitchFamily="34" charset="0"/>
              <a:buChar char="•"/>
            </a:pPr>
            <a:r>
              <a:rPr lang="en-GB" sz="1800" dirty="0"/>
              <a:t>Have tendered for significant portable X-ray projects</a:t>
            </a:r>
          </a:p>
        </p:txBody>
      </p:sp>
      <p:sp>
        <p:nvSpPr>
          <p:cNvPr id="5" name="Slide Number Placeholder 4">
            <a:extLst>
              <a:ext uri="{FF2B5EF4-FFF2-40B4-BE49-F238E27FC236}">
                <a16:creationId xmlns:a16="http://schemas.microsoft.com/office/drawing/2014/main" id="{F745B43D-969F-4547-B70D-4FFBFEAD1925}"/>
              </a:ext>
            </a:extLst>
          </p:cNvPr>
          <p:cNvSpPr>
            <a:spLocks noGrp="1"/>
          </p:cNvSpPr>
          <p:nvPr>
            <p:ph type="sldNum" sz="quarter" idx="12"/>
          </p:nvPr>
        </p:nvSpPr>
        <p:spPr/>
        <p:txBody>
          <a:bodyPr/>
          <a:lstStyle/>
          <a:p>
            <a:fld id="{5AB28968-4576-8245-B1C7-9D2FDA151DA6}" type="slidenum">
              <a:rPr lang="en-US" smtClean="0"/>
              <a:pPr/>
              <a:t>9</a:t>
            </a:fld>
            <a:endParaRPr lang="en-US" dirty="0"/>
          </a:p>
        </p:txBody>
      </p:sp>
    </p:spTree>
    <p:extLst>
      <p:ext uri="{BB962C8B-B14F-4D97-AF65-F5344CB8AC3E}">
        <p14:creationId xmlns:p14="http://schemas.microsoft.com/office/powerpoint/2010/main" val="2857366496"/>
      </p:ext>
    </p:extLst>
  </p:cSld>
  <p:clrMapOvr>
    <a:masterClrMapping/>
  </p:clrMapOvr>
</p:sld>
</file>

<file path=ppt/theme/theme1.xml><?xml version="1.0" encoding="utf-8"?>
<a:theme xmlns:a="http://schemas.openxmlformats.org/drawingml/2006/main" name="Default Design">
  <a:themeElements>
    <a:clrScheme name="Image Scan">
      <a:dk1>
        <a:srgbClr val="262626"/>
      </a:dk1>
      <a:lt1>
        <a:srgbClr val="FFFFFF"/>
      </a:lt1>
      <a:dk2>
        <a:srgbClr val="333333"/>
      </a:dk2>
      <a:lt2>
        <a:srgbClr val="EFF0F2"/>
      </a:lt2>
      <a:accent1>
        <a:srgbClr val="009FDA"/>
      </a:accent1>
      <a:accent2>
        <a:srgbClr val="004899"/>
      </a:accent2>
      <a:accent3>
        <a:srgbClr val="FFFFFF"/>
      </a:accent3>
      <a:accent4>
        <a:srgbClr val="182B49"/>
      </a:accent4>
      <a:accent5>
        <a:srgbClr val="40B7E3"/>
      </a:accent5>
      <a:accent6>
        <a:srgbClr val="70C9E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Urszula's HD:Applications:Microsoft Office 2004:Templates:Presentations:Designs:Alchemy</Template>
  <TotalTime>55336</TotalTime>
  <Words>2317</Words>
  <Application>Microsoft Office PowerPoint</Application>
  <PresentationFormat>On-screen Show (4:3)</PresentationFormat>
  <Paragraphs>191</Paragraphs>
  <Slides>13</Slides>
  <Notes>2</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13</vt:i4>
      </vt:variant>
    </vt:vector>
  </HeadingPairs>
  <TitlesOfParts>
    <vt:vector size="21" baseType="lpstr">
      <vt:lpstr>Arial</vt:lpstr>
      <vt:lpstr>Calibri</vt:lpstr>
      <vt:lpstr>Frutiger 45 Light</vt:lpstr>
      <vt:lpstr>Rubik Light</vt:lpstr>
      <vt:lpstr>Rubik Medium</vt:lpstr>
      <vt:lpstr>Times</vt:lpstr>
      <vt:lpstr>Default Design</vt:lpstr>
      <vt:lpstr>Office Theme</vt:lpstr>
      <vt:lpstr>Image Scan Holdings plc AGM Presentation </vt:lpstr>
      <vt:lpstr>Disclaimer</vt:lpstr>
      <vt:lpstr>Introduction to Image Scan Holdings plc</vt:lpstr>
      <vt:lpstr>Our primary business areas </vt:lpstr>
      <vt:lpstr>PowerPoint Presentation</vt:lpstr>
      <vt:lpstr>PowerPoint Presentation</vt:lpstr>
      <vt:lpstr>Organic growth – current products</vt:lpstr>
      <vt:lpstr>Organic Growth – new products</vt:lpstr>
      <vt:lpstr>Organic Growth – new markets</vt:lpstr>
      <vt:lpstr>PowerPoint Presentation</vt:lpstr>
      <vt:lpstr>PowerPoint Presentation</vt:lpstr>
      <vt:lpstr>PowerPoint Presentation</vt:lpstr>
      <vt:lpstr>PowerPoint Presentation</vt:lpstr>
    </vt:vector>
  </TitlesOfParts>
  <Company>Hullabaloo</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Bill</dc:creator>
  <cp:lastModifiedBy>Sarah Atwell-King</cp:lastModifiedBy>
  <cp:revision>455</cp:revision>
  <cp:lastPrinted>2018-12-05T12:59:46Z</cp:lastPrinted>
  <dcterms:created xsi:type="dcterms:W3CDTF">2017-02-14T19:15:42Z</dcterms:created>
  <dcterms:modified xsi:type="dcterms:W3CDTF">2019-02-27T07:24:18Z</dcterms:modified>
</cp:coreProperties>
</file>